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6" r:id="rId1"/>
  </p:sldMasterIdLst>
  <p:notesMasterIdLst>
    <p:notesMasterId r:id="rId30"/>
  </p:notesMasterIdLst>
  <p:handoutMasterIdLst>
    <p:handoutMasterId r:id="rId31"/>
  </p:handoutMasterIdLst>
  <p:sldIdLst>
    <p:sldId id="257" r:id="rId2"/>
    <p:sldId id="4609" r:id="rId3"/>
    <p:sldId id="273" r:id="rId4"/>
    <p:sldId id="4610" r:id="rId5"/>
    <p:sldId id="4551" r:id="rId6"/>
    <p:sldId id="259" r:id="rId7"/>
    <p:sldId id="4545" r:id="rId8"/>
    <p:sldId id="4586" r:id="rId9"/>
    <p:sldId id="4552" r:id="rId10"/>
    <p:sldId id="4604" r:id="rId11"/>
    <p:sldId id="4602" r:id="rId12"/>
    <p:sldId id="4587" r:id="rId13"/>
    <p:sldId id="264" r:id="rId14"/>
    <p:sldId id="4548" r:id="rId15"/>
    <p:sldId id="4596" r:id="rId16"/>
    <p:sldId id="4585" r:id="rId17"/>
    <p:sldId id="267" r:id="rId18"/>
    <p:sldId id="4550" r:id="rId19"/>
    <p:sldId id="4601" r:id="rId20"/>
    <p:sldId id="4534" r:id="rId21"/>
    <p:sldId id="4605" r:id="rId22"/>
    <p:sldId id="4589" r:id="rId23"/>
    <p:sldId id="4590" r:id="rId24"/>
    <p:sldId id="4591" r:id="rId25"/>
    <p:sldId id="4592" r:id="rId26"/>
    <p:sldId id="4593" r:id="rId27"/>
    <p:sldId id="4594" r:id="rId28"/>
    <p:sldId id="4569" r:id="rId29"/>
  </p:sldIdLst>
  <p:sldSz cx="11520488" cy="6480175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57598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115196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72794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230392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879903" algn="l" defTabSz="1151961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3455883" algn="l" defTabSz="1151961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4031864" algn="l" defTabSz="1151961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4607844" algn="l" defTabSz="1151961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41" userDrawn="1">
          <p15:clr>
            <a:srgbClr val="A4A3A4"/>
          </p15:clr>
        </p15:guide>
        <p15:guide id="2" orient="horz" pos="3538" userDrawn="1">
          <p15:clr>
            <a:srgbClr val="A4A3A4"/>
          </p15:clr>
        </p15:guide>
        <p15:guide id="3" pos="3629" userDrawn="1">
          <p15:clr>
            <a:srgbClr val="A4A3A4"/>
          </p15:clr>
        </p15:guide>
        <p15:guide id="4" pos="589" userDrawn="1">
          <p15:clr>
            <a:srgbClr val="A4A3A4"/>
          </p15:clr>
        </p15:guide>
        <p15:guide id="5" pos="6657" userDrawn="1">
          <p15:clr>
            <a:srgbClr val="A4A3A4"/>
          </p15:clr>
        </p15:guide>
        <p15:guide id="6" pos="111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ей Нестеров" initials="АН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532"/>
    <a:srgbClr val="F28104"/>
    <a:srgbClr val="FFCC00"/>
    <a:srgbClr val="FFFF66"/>
    <a:srgbClr val="CE0021"/>
    <a:srgbClr val="FFDD00"/>
    <a:srgbClr val="FFCB05"/>
    <a:srgbClr val="F7E300"/>
    <a:srgbClr val="FF6600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6100" autoAdjust="0"/>
    <p:restoredTop sz="81361" autoAdjust="0"/>
  </p:normalViewPr>
  <p:slideViewPr>
    <p:cSldViewPr>
      <p:cViewPr varScale="1">
        <p:scale>
          <a:sx n="139" d="100"/>
          <a:sy n="139" d="100"/>
        </p:scale>
        <p:origin x="-4086" y="-102"/>
      </p:cViewPr>
      <p:guideLst>
        <p:guide orient="horz" pos="2041"/>
        <p:guide orient="horz" pos="3538"/>
        <p:guide pos="3629"/>
        <p:guide pos="589"/>
        <p:guide pos="6657"/>
        <p:guide pos="11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357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gri\Documents\Projects\DigitalTechnology\digital_cas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2483724725395111"/>
          <c:y val="4.4093018910444773E-2"/>
          <c:w val="0.50475151809100172"/>
          <c:h val="0.7518699290661053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Лист1!$A$2:$A$15</c:f>
              <c:strCache>
                <c:ptCount val="14"/>
                <c:pt idx="0">
                  <c:v>Другое (по 1 ответу)</c:v>
                </c:pt>
                <c:pt idx="1">
                  <c:v>Устаревшее решение</c:v>
                </c:pt>
                <c:pt idx="2">
                  <c:v>Сложность интеграции</c:v>
                </c:pt>
                <c:pt idx="3">
                  <c:v>Неопределенность, риски</c:v>
                </c:pt>
                <c:pt idx="4">
                  <c:v>Низкая распространенность в РФ</c:v>
                </c:pt>
                <c:pt idx="5">
                  <c:v>Отсутствие опыта работы, негативный опыт</c:v>
                </c:pt>
                <c:pt idx="6">
                  <c:v>Санкции</c:v>
                </c:pt>
                <c:pt idx="7">
                  <c:v>Недостаток специалистов</c:v>
                </c:pt>
                <c:pt idx="8">
                  <c:v>Сложности с регл. учетом, ГОЗ, маркировкой</c:v>
                </c:pt>
                <c:pt idx="9">
                  <c:v>Уход с рынка, прекращение поддержки</c:v>
                </c:pt>
                <c:pt idx="10">
                  <c:v>Импортозамещение</c:v>
                </c:pt>
                <c:pt idx="11">
                  <c:v>Сложность кастомизации и поддержки, закрытый код</c:v>
                </c:pt>
                <c:pt idx="12">
                  <c:v>Недостаточный функционал</c:v>
                </c:pt>
                <c:pt idx="13">
                  <c:v>Высокая стоимость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6</c:v>
                </c:pt>
                <c:pt idx="8">
                  <c:v>6</c:v>
                </c:pt>
                <c:pt idx="9">
                  <c:v>0</c:v>
                </c:pt>
                <c:pt idx="10">
                  <c:v>5</c:v>
                </c:pt>
                <c:pt idx="11">
                  <c:v>9</c:v>
                </c:pt>
                <c:pt idx="12">
                  <c:v>9</c:v>
                </c:pt>
                <c:pt idx="13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4D-4C15-BD5C-2EBD4536DC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 2022</c:v>
                </c:pt>
              </c:strCache>
            </c:strRef>
          </c:tx>
          <c:spPr>
            <a:solidFill>
              <a:srgbClr val="FFDD00"/>
            </a:solidFill>
          </c:spPr>
          <c:invertIfNegative val="0"/>
          <c:cat>
            <c:strRef>
              <c:f>Лист1!$A$2:$A$15</c:f>
              <c:strCache>
                <c:ptCount val="14"/>
                <c:pt idx="0">
                  <c:v>Другое (по 1 ответу)</c:v>
                </c:pt>
                <c:pt idx="1">
                  <c:v>Устаревшее решение</c:v>
                </c:pt>
                <c:pt idx="2">
                  <c:v>Сложность интеграции</c:v>
                </c:pt>
                <c:pt idx="3">
                  <c:v>Неопределенность, риски</c:v>
                </c:pt>
                <c:pt idx="4">
                  <c:v>Низкая распространенность в РФ</c:v>
                </c:pt>
                <c:pt idx="5">
                  <c:v>Отсутствие опыта работы, негативный опыт</c:v>
                </c:pt>
                <c:pt idx="6">
                  <c:v>Санкции</c:v>
                </c:pt>
                <c:pt idx="7">
                  <c:v>Недостаток специалистов</c:v>
                </c:pt>
                <c:pt idx="8">
                  <c:v>Сложности с регл. учетом, ГОЗ, маркировкой</c:v>
                </c:pt>
                <c:pt idx="9">
                  <c:v>Уход с рынка, прекращение поддержки</c:v>
                </c:pt>
                <c:pt idx="10">
                  <c:v>Импортозамещение</c:v>
                </c:pt>
                <c:pt idx="11">
                  <c:v>Сложность кастомизации и поддержки, закрытый код</c:v>
                </c:pt>
                <c:pt idx="12">
                  <c:v>Недостаточный функционал</c:v>
                </c:pt>
                <c:pt idx="13">
                  <c:v>Высокая стоимость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3</c:v>
                </c:pt>
                <c:pt idx="2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10</c:v>
                </c:pt>
                <c:pt idx="10">
                  <c:v>7</c:v>
                </c:pt>
                <c:pt idx="11">
                  <c:v>3</c:v>
                </c:pt>
                <c:pt idx="12">
                  <c:v>5</c:v>
                </c:pt>
                <c:pt idx="13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4D-4C15-BD5C-2EBD4536DC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4"/>
        <c:overlap val="100"/>
        <c:axId val="153645440"/>
        <c:axId val="153646976"/>
      </c:barChart>
      <c:catAx>
        <c:axId val="153645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53646976"/>
        <c:crosses val="autoZero"/>
        <c:auto val="1"/>
        <c:lblAlgn val="ctr"/>
        <c:lblOffset val="100"/>
        <c:noMultiLvlLbl val="0"/>
      </c:catAx>
      <c:valAx>
        <c:axId val="153646976"/>
        <c:scaling>
          <c:orientation val="minMax"/>
          <c:max val="50"/>
        </c:scaling>
        <c:delete val="0"/>
        <c:axPos val="b"/>
        <c:majorGridlines/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105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53645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1288260433414411"/>
          <c:y val="0.84556806620670788"/>
          <c:w val="0.25284124170342576"/>
          <c:h val="0.14036608616105395"/>
        </c:manualLayout>
      </c:layout>
      <c:overlay val="0"/>
      <c:txPr>
        <a:bodyPr/>
        <a:lstStyle/>
        <a:p>
          <a:pPr>
            <a:defRPr sz="1051" baseline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92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1590957328337286"/>
          <c:y val="4.4093018910444773E-2"/>
          <c:w val="0.53169825520315817"/>
          <c:h val="0.7518699290661053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Лист1!$A$2:$A$18</c:f>
              <c:strCache>
                <c:ptCount val="17"/>
                <c:pt idx="0">
                  <c:v>Другое (по 1 ответу)</c:v>
                </c:pt>
                <c:pt idx="1">
                  <c:v>Качество</c:v>
                </c:pt>
                <c:pt idx="2">
                  <c:v>Стабильность,  доверие</c:v>
                </c:pt>
                <c:pt idx="3">
                  <c:v>Русский язык</c:v>
                </c:pt>
                <c:pt idx="4">
                  <c:v>Сроки</c:v>
                </c:pt>
                <c:pt idx="5">
                  <c:v>Легкость интеграции</c:v>
                </c:pt>
                <c:pt idx="6">
                  <c:v>Открытый код</c:v>
                </c:pt>
                <c:pt idx="7">
                  <c:v>Импортозамещение</c:v>
                </c:pt>
                <c:pt idx="8">
                  <c:v>Распространенность</c:v>
                </c:pt>
                <c:pt idx="9">
                  <c:v>Отраслевой функционал</c:v>
                </c:pt>
                <c:pt idx="10">
                  <c:v>Нравится пользователям</c:v>
                </c:pt>
                <c:pt idx="11">
                  <c:v>Обновления, поддержка законодательства</c:v>
                </c:pt>
                <c:pt idx="12">
                  <c:v>Функционал</c:v>
                </c:pt>
                <c:pt idx="13">
                  <c:v>Опыт внедрения</c:v>
                </c:pt>
                <c:pt idx="14">
                  <c:v>Наличие подрядчиков и специалистов</c:v>
                </c:pt>
                <c:pt idx="15">
                  <c:v>Гибкость системы</c:v>
                </c:pt>
                <c:pt idx="16">
                  <c:v>Невысокая стоимость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  <c:pt idx="8">
                  <c:v>4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12</c:v>
                </c:pt>
                <c:pt idx="13">
                  <c:v>17</c:v>
                </c:pt>
                <c:pt idx="14">
                  <c:v>13</c:v>
                </c:pt>
                <c:pt idx="15">
                  <c:v>15</c:v>
                </c:pt>
                <c:pt idx="16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A4-4783-8818-C6CDFCCA58E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 2022</c:v>
                </c:pt>
              </c:strCache>
            </c:strRef>
          </c:tx>
          <c:spPr>
            <a:solidFill>
              <a:srgbClr val="FFDD00"/>
            </a:solidFill>
          </c:spPr>
          <c:invertIfNegative val="0"/>
          <c:cat>
            <c:strRef>
              <c:f>Лист1!$A$2:$A$18</c:f>
              <c:strCache>
                <c:ptCount val="17"/>
                <c:pt idx="0">
                  <c:v>Другое (по 1 ответу)</c:v>
                </c:pt>
                <c:pt idx="1">
                  <c:v>Качество</c:v>
                </c:pt>
                <c:pt idx="2">
                  <c:v>Стабильность,  доверие</c:v>
                </c:pt>
                <c:pt idx="3">
                  <c:v>Русский язык</c:v>
                </c:pt>
                <c:pt idx="4">
                  <c:v>Сроки</c:v>
                </c:pt>
                <c:pt idx="5">
                  <c:v>Легкость интеграции</c:v>
                </c:pt>
                <c:pt idx="6">
                  <c:v>Открытый код</c:v>
                </c:pt>
                <c:pt idx="7">
                  <c:v>Импортозамещение</c:v>
                </c:pt>
                <c:pt idx="8">
                  <c:v>Распространенность</c:v>
                </c:pt>
                <c:pt idx="9">
                  <c:v>Отраслевой функционал</c:v>
                </c:pt>
                <c:pt idx="10">
                  <c:v>Нравится пользователям</c:v>
                </c:pt>
                <c:pt idx="11">
                  <c:v>Обновления, поддержка законодательства</c:v>
                </c:pt>
                <c:pt idx="12">
                  <c:v>Функционал</c:v>
                </c:pt>
                <c:pt idx="13">
                  <c:v>Опыт внедрения</c:v>
                </c:pt>
                <c:pt idx="14">
                  <c:v>Наличие подрядчиков и специалистов</c:v>
                </c:pt>
                <c:pt idx="15">
                  <c:v>Гибкость системы</c:v>
                </c:pt>
                <c:pt idx="16">
                  <c:v>Невысокая стоимость</c:v>
                </c:pt>
              </c:strCache>
            </c:strRef>
          </c:cat>
          <c:val>
            <c:numRef>
              <c:f>Лист1!$C$2:$C$18</c:f>
              <c:numCache>
                <c:formatCode>General</c:formatCode>
                <c:ptCount val="17"/>
                <c:pt idx="0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  <c:pt idx="8">
                  <c:v>3</c:v>
                </c:pt>
                <c:pt idx="9">
                  <c:v>1</c:v>
                </c:pt>
                <c:pt idx="10">
                  <c:v>3</c:v>
                </c:pt>
                <c:pt idx="11">
                  <c:v>7</c:v>
                </c:pt>
                <c:pt idx="12">
                  <c:v>6</c:v>
                </c:pt>
                <c:pt idx="13">
                  <c:v>4</c:v>
                </c:pt>
                <c:pt idx="14">
                  <c:v>9</c:v>
                </c:pt>
                <c:pt idx="15">
                  <c:v>7</c:v>
                </c:pt>
                <c:pt idx="16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9A4-4783-8818-C6CDFCCA58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4"/>
        <c:overlap val="100"/>
        <c:axId val="184629888"/>
        <c:axId val="184365056"/>
      </c:barChart>
      <c:catAx>
        <c:axId val="1846298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84365056"/>
        <c:crosses val="autoZero"/>
        <c:auto val="1"/>
        <c:lblAlgn val="ctr"/>
        <c:lblOffset val="100"/>
        <c:noMultiLvlLbl val="0"/>
      </c:catAx>
      <c:valAx>
        <c:axId val="184365056"/>
        <c:scaling>
          <c:orientation val="minMax"/>
          <c:max val="4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1026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84629888"/>
        <c:crosses val="autoZero"/>
        <c:crossBetween val="between"/>
      </c:valAx>
      <c:spPr>
        <a:noFill/>
        <a:ln w="27894">
          <a:noFill/>
        </a:ln>
      </c:spPr>
    </c:plotArea>
    <c:legend>
      <c:legendPos val="r"/>
      <c:layout>
        <c:manualLayout>
          <c:xMode val="edge"/>
          <c:yMode val="edge"/>
          <c:x val="0.31288263681144052"/>
          <c:y val="0.84556791338582671"/>
          <c:w val="0.2528412156866669"/>
          <c:h val="0.14036614173228346"/>
        </c:manualLayout>
      </c:layout>
      <c:overlay val="0"/>
      <c:txPr>
        <a:bodyPr/>
        <a:lstStyle/>
        <a:p>
          <a:pPr>
            <a:defRPr sz="1026" baseline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47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36107540445878"/>
          <c:y val="2.0617987651935898E-2"/>
          <c:w val="0.69029381592010597"/>
          <c:h val="0.9037827242909658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623-4861-B8E5-138AF2133625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623-4861-B8E5-138AF2133625}"/>
              </c:ext>
            </c:extLst>
          </c:dPt>
          <c:dPt>
            <c:idx val="2"/>
            <c:bubble3D val="0"/>
            <c:spPr>
              <a:solidFill>
                <a:srgbClr val="FFDD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623-4861-B8E5-138AF2133625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623-4861-B8E5-138AF2133625}"/>
              </c:ext>
            </c:extLst>
          </c:dPt>
          <c:dPt>
            <c:idx val="4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623-4861-B8E5-138AF2133625}"/>
              </c:ext>
            </c:extLst>
          </c:dPt>
          <c:dPt>
            <c:idx val="5"/>
            <c:bubble3D val="0"/>
            <c:spPr>
              <a:solidFill>
                <a:srgbClr val="FFA53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623-4861-B8E5-138AF2133625}"/>
              </c:ext>
            </c:extLst>
          </c:dPt>
          <c:dPt>
            <c:idx val="6"/>
            <c:bubble3D val="0"/>
            <c:spPr>
              <a:solidFill>
                <a:srgbClr val="FFCC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623-4861-B8E5-138AF2133625}"/>
              </c:ext>
            </c:extLst>
          </c:dPt>
          <c:dPt>
            <c:idx val="7"/>
            <c:bubble3D val="0"/>
            <c:spPr>
              <a:solidFill>
                <a:schemeClr val="bg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623-4861-B8E5-138AF2133625}"/>
              </c:ext>
            </c:extLst>
          </c:dPt>
          <c:dPt>
            <c:idx val="8"/>
            <c:bubble3D val="0"/>
            <c:spPr>
              <a:solidFill>
                <a:schemeClr val="bg1">
                  <a:lumMod val="8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9623-4861-B8E5-138AF2133625}"/>
              </c:ext>
            </c:extLst>
          </c:dPt>
          <c:dLbls>
            <c:delete val="1"/>
          </c:dLbls>
          <c:cat>
            <c:strRef>
              <c:f>Лист1!$A$2:$A$7</c:f>
              <c:strCache>
                <c:ptCount val="2"/>
                <c:pt idx="0">
                  <c:v>1С</c:v>
                </c:pt>
                <c:pt idx="1">
                  <c:v>SAP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83</c:v>
                </c:pt>
                <c:pt idx="1">
                  <c:v>10.199999999999999</c:v>
                </c:pt>
                <c:pt idx="2">
                  <c:v>3.2</c:v>
                </c:pt>
                <c:pt idx="3">
                  <c:v>1.7</c:v>
                </c:pt>
                <c:pt idx="4">
                  <c:v>1.1000000000000001</c:v>
                </c:pt>
                <c:pt idx="5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9623-4861-B8E5-138AF213362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524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8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</a:t>
            </a:r>
            <a:r>
              <a:rPr lang="ru-RU" sz="1100" baseline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количества</a:t>
            </a:r>
            <a:endParaRPr lang="ru-RU" sz="11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4.2355175688509016E-2"/>
          <c:y val="5.210042221877613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6590693257359924E-2"/>
          <c:y val="3.0992788860511145E-2"/>
          <c:w val="0.94748533941056545"/>
          <c:h val="0.9117545784914326"/>
        </c:manualLayout>
      </c:layou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Решений</c:v>
                </c:pt>
              </c:strCache>
            </c:strRef>
          </c:tx>
          <c:spPr>
            <a:ln w="3175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23"/>
            <c:spPr>
              <a:solidFill>
                <a:srgbClr val="FFFF00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3q21</c:v>
                </c:pt>
                <c:pt idx="1">
                  <c:v>4q21</c:v>
                </c:pt>
                <c:pt idx="2">
                  <c:v>1q22</c:v>
                </c:pt>
                <c:pt idx="3">
                  <c:v>2q22</c:v>
                </c:pt>
                <c:pt idx="4">
                  <c:v>3q22</c:v>
                </c:pt>
                <c:pt idx="5">
                  <c:v>4q22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45</c:v>
                </c:pt>
                <c:pt idx="1">
                  <c:v>50</c:v>
                </c:pt>
                <c:pt idx="2">
                  <c:v>54</c:v>
                </c:pt>
                <c:pt idx="3">
                  <c:v>76</c:v>
                </c:pt>
                <c:pt idx="4">
                  <c:v>91</c:v>
                </c:pt>
                <c:pt idx="5">
                  <c:v>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8B7-43D1-8A73-73ADD3EBEB5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3753216"/>
        <c:axId val="153697664"/>
      </c:lineChar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Кейсов</c:v>
                </c:pt>
              </c:strCache>
            </c:strRef>
          </c:tx>
          <c:spPr>
            <a:ln w="317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23"/>
            <c:spPr>
              <a:solidFill>
                <a:schemeClr val="accent6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3q21</c:v>
                </c:pt>
                <c:pt idx="1">
                  <c:v>4q21</c:v>
                </c:pt>
                <c:pt idx="2">
                  <c:v>1q22</c:v>
                </c:pt>
                <c:pt idx="3">
                  <c:v>2q22</c:v>
                </c:pt>
                <c:pt idx="4">
                  <c:v>3q22</c:v>
                </c:pt>
                <c:pt idx="5">
                  <c:v>4q22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75</c:v>
                </c:pt>
                <c:pt idx="1">
                  <c:v>86</c:v>
                </c:pt>
                <c:pt idx="2">
                  <c:v>91</c:v>
                </c:pt>
                <c:pt idx="3">
                  <c:v>94</c:v>
                </c:pt>
                <c:pt idx="4">
                  <c:v>108</c:v>
                </c:pt>
                <c:pt idx="5">
                  <c:v>111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8B7-43D1-8A73-73ADD3EBEB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721472"/>
        <c:axId val="153719936"/>
      </c:lineChart>
      <c:catAx>
        <c:axId val="6375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small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697664"/>
        <c:crosses val="autoZero"/>
        <c:auto val="1"/>
        <c:lblAlgn val="ctr"/>
        <c:lblOffset val="100"/>
        <c:noMultiLvlLbl val="0"/>
      </c:catAx>
      <c:valAx>
        <c:axId val="153697664"/>
        <c:scaling>
          <c:orientation val="minMax"/>
          <c:min val="40"/>
        </c:scaling>
        <c:delete val="1"/>
        <c:axPos val="l"/>
        <c:majorGridlines>
          <c:spPr>
            <a:ln w="15875" cap="flat" cmpd="sng" algn="ctr">
              <a:gradFill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753216"/>
        <c:crosses val="autoZero"/>
        <c:crossBetween val="between"/>
      </c:valAx>
      <c:valAx>
        <c:axId val="153719936"/>
        <c:scaling>
          <c:orientation val="minMax"/>
          <c:min val="35"/>
        </c:scaling>
        <c:delete val="1"/>
        <c:axPos val="r"/>
        <c:numFmt formatCode="General" sourceLinked="1"/>
        <c:majorTickMark val="out"/>
        <c:minorTickMark val="none"/>
        <c:tickLblPos val="nextTo"/>
        <c:crossAx val="153721472"/>
        <c:crosses val="max"/>
        <c:crossBetween val="between"/>
      </c:valAx>
      <c:catAx>
        <c:axId val="153721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37199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6884313391323027"/>
          <c:y val="0.84808591241828435"/>
          <c:w val="0.35234194016346249"/>
          <c:h val="8.64455843434508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B9687C-9328-41D1-B4F4-022984A07C88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A5BFE3-3B63-4277-9454-CA3BD10902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7067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38F12C-DAC2-41E4-AB05-64DB06C3FF92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A215FF4-D155-4004-BEE9-9AA29BC81C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975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12" kern="1200">
        <a:solidFill>
          <a:schemeClr val="tx1"/>
        </a:solidFill>
        <a:latin typeface="+mn-lt"/>
        <a:ea typeface="+mn-ea"/>
        <a:cs typeface="+mn-cs"/>
      </a:defRPr>
    </a:lvl1pPr>
    <a:lvl2pPr marL="575981" algn="l" rtl="0" eaLnBrk="0" fontAlgn="base" hangingPunct="0">
      <a:spcBef>
        <a:spcPct val="30000"/>
      </a:spcBef>
      <a:spcAft>
        <a:spcPct val="0"/>
      </a:spcAft>
      <a:defRPr sz="1512" kern="1200">
        <a:solidFill>
          <a:schemeClr val="tx1"/>
        </a:solidFill>
        <a:latin typeface="+mn-lt"/>
        <a:ea typeface="+mn-ea"/>
        <a:cs typeface="+mn-cs"/>
      </a:defRPr>
    </a:lvl2pPr>
    <a:lvl3pPr marL="1151961" algn="l" rtl="0" eaLnBrk="0" fontAlgn="base" hangingPunct="0">
      <a:spcBef>
        <a:spcPct val="30000"/>
      </a:spcBef>
      <a:spcAft>
        <a:spcPct val="0"/>
      </a:spcAft>
      <a:defRPr sz="1512" kern="1200">
        <a:solidFill>
          <a:schemeClr val="tx1"/>
        </a:solidFill>
        <a:latin typeface="+mn-lt"/>
        <a:ea typeface="+mn-ea"/>
        <a:cs typeface="+mn-cs"/>
      </a:defRPr>
    </a:lvl3pPr>
    <a:lvl4pPr marL="1727942" algn="l" rtl="0" eaLnBrk="0" fontAlgn="base" hangingPunct="0">
      <a:spcBef>
        <a:spcPct val="30000"/>
      </a:spcBef>
      <a:spcAft>
        <a:spcPct val="0"/>
      </a:spcAft>
      <a:defRPr sz="1512" kern="1200">
        <a:solidFill>
          <a:schemeClr val="tx1"/>
        </a:solidFill>
        <a:latin typeface="+mn-lt"/>
        <a:ea typeface="+mn-ea"/>
        <a:cs typeface="+mn-cs"/>
      </a:defRPr>
    </a:lvl4pPr>
    <a:lvl5pPr marL="2303922" algn="l" rtl="0" eaLnBrk="0" fontAlgn="base" hangingPunct="0">
      <a:spcBef>
        <a:spcPct val="30000"/>
      </a:spcBef>
      <a:spcAft>
        <a:spcPct val="0"/>
      </a:spcAft>
      <a:defRPr sz="1512" kern="1200">
        <a:solidFill>
          <a:schemeClr val="tx1"/>
        </a:solidFill>
        <a:latin typeface="+mn-lt"/>
        <a:ea typeface="+mn-ea"/>
        <a:cs typeface="+mn-cs"/>
      </a:defRPr>
    </a:lvl5pPr>
    <a:lvl6pPr marL="2879903" algn="l" defTabSz="1151961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6pPr>
    <a:lvl7pPr marL="3455883" algn="l" defTabSz="1151961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7pPr>
    <a:lvl8pPr marL="4031864" algn="l" defTabSz="1151961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8pPr>
    <a:lvl9pPr marL="4607844" algn="l" defTabSz="1151961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du@1c.ru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Общаясь с корпоративными заказчиками, еще использующими зарубежные </a:t>
            </a:r>
            <a:r>
              <a:rPr lang="en-US" altLang="ru-RU" dirty="0"/>
              <a:t>ERP</a:t>
            </a:r>
            <a:r>
              <a:rPr lang="ru-RU" altLang="ru-RU" dirty="0"/>
              <a:t>-системы, мы часто слышим вопросы пользователей, сомневающихся в возможности перехода на российское ПО.</a:t>
            </a:r>
          </a:p>
          <a:p>
            <a:r>
              <a:rPr lang="ru-RU" altLang="ru-RU" dirty="0"/>
              <a:t>В этой презентации я собрал наиболее частые вопросы и наиболее убедительные ответы на них.</a:t>
            </a:r>
          </a:p>
          <a:p>
            <a:endParaRPr lang="ru-RU" altLang="ru-RU" dirty="0"/>
          </a:p>
        </p:txBody>
      </p:sp>
      <p:sp>
        <p:nvSpPr>
          <p:cNvPr id="10244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3A16E5C2-2599-439D-B78A-B973BE02311D}" type="slidenum">
              <a:rPr lang="ru-RU" altLang="ru-RU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</a:t>
            </a:r>
            <a:r>
              <a:rPr lang="ru-RU" dirty="0" err="1"/>
              <a:t>линуксе</a:t>
            </a:r>
            <a:r>
              <a:rPr lang="ru-RU" dirty="0"/>
              <a:t> работает?</a:t>
            </a:r>
          </a:p>
          <a:p>
            <a:r>
              <a:rPr lang="ru-RU" dirty="0"/>
              <a:t>Работает, примеры внедрений </a:t>
            </a:r>
            <a:r>
              <a:rPr lang="ru-RU" altLang="ru-RU" sz="1600" dirty="0">
                <a:solidFill>
                  <a:srgbClr val="868D90"/>
                </a:solidFill>
                <a:latin typeface="Arial" charset="0"/>
                <a:cs typeface="Arial" charset="0"/>
              </a:rPr>
              <a:t>1С:</a:t>
            </a:r>
            <a:r>
              <a:rPr lang="en-US" altLang="ru-RU" sz="1600" dirty="0">
                <a:solidFill>
                  <a:srgbClr val="868D90"/>
                </a:solidFill>
                <a:latin typeface="Arial" charset="0"/>
                <a:cs typeface="Arial" charset="0"/>
              </a:rPr>
              <a:t>ERP </a:t>
            </a:r>
            <a:r>
              <a:rPr lang="ru-RU" altLang="ru-RU" sz="1600" dirty="0">
                <a:solidFill>
                  <a:srgbClr val="868D90"/>
                </a:solidFill>
                <a:latin typeface="Arial" charset="0"/>
                <a:cs typeface="Arial" charset="0"/>
              </a:rPr>
              <a:t>на </a:t>
            </a:r>
            <a:r>
              <a:rPr lang="ru-RU" sz="1600" dirty="0">
                <a:solidFill>
                  <a:srgbClr val="868D90"/>
                </a:solidFill>
                <a:latin typeface="Arial" charset="0"/>
                <a:cs typeface="Arial" charset="0"/>
              </a:rPr>
              <a:t>СУБД </a:t>
            </a:r>
            <a:r>
              <a:rPr lang="en-US" sz="1600" dirty="0">
                <a:solidFill>
                  <a:srgbClr val="868D90"/>
                </a:solidFill>
                <a:latin typeface="Arial" charset="0"/>
                <a:cs typeface="Arial" charset="0"/>
              </a:rPr>
              <a:t>PostgreSQL</a:t>
            </a:r>
            <a:endParaRPr lang="ru-RU" sz="1600" dirty="0">
              <a:solidFill>
                <a:srgbClr val="868D90"/>
              </a:solidFill>
              <a:latin typeface="Arial" charset="0"/>
              <a:cs typeface="Arial" charset="0"/>
            </a:endParaRPr>
          </a:p>
          <a:p>
            <a:endParaRPr lang="ru-RU" sz="1600" dirty="0">
              <a:solidFill>
                <a:srgbClr val="868D90"/>
              </a:solidFill>
              <a:latin typeface="Arial" charset="0"/>
              <a:cs typeface="Arial" charset="0"/>
            </a:endParaRPr>
          </a:p>
          <a:p>
            <a:r>
              <a:rPr lang="ru-RU" dirty="0"/>
              <a:t>Сколько внедрений?</a:t>
            </a:r>
          </a:p>
          <a:p>
            <a:r>
              <a:rPr lang="ru-RU" dirty="0"/>
              <a:t>В справочнике внедренных решений «1С» с отбором по СУБД </a:t>
            </a:r>
            <a:r>
              <a:rPr lang="ru-RU" dirty="0" err="1"/>
              <a:t>PostgreSQL</a:t>
            </a:r>
            <a:r>
              <a:rPr lang="ru-RU" dirty="0"/>
              <a:t> опубликовано более 2800 внедрений, крупнейшее на 12000 рабочих мест</a:t>
            </a:r>
          </a:p>
          <a:p>
            <a:endParaRPr lang="ru-RU" dirty="0"/>
          </a:p>
          <a:p>
            <a:r>
              <a:rPr lang="ru-RU" dirty="0"/>
              <a:t>Источники: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Русская медная </a:t>
            </a:r>
            <a:r>
              <a:rPr lang="ru-RU" dirty="0"/>
              <a:t>компания: </a:t>
            </a:r>
            <a:r>
              <a:rPr lang="en-US" dirty="0"/>
              <a:t>https://1c.ru/solutions/public/details/1087811</a:t>
            </a:r>
            <a:endParaRPr lang="ru-RU" dirty="0"/>
          </a:p>
          <a:p>
            <a:r>
              <a:rPr lang="ru-RU" dirty="0"/>
              <a:t>Александринская горно-рудная компания: </a:t>
            </a:r>
            <a:r>
              <a:rPr lang="en-US" dirty="0"/>
              <a:t>https://1c.ru/solutions/public/details/1052376</a:t>
            </a:r>
            <a:endParaRPr lang="ru-RU" dirty="0"/>
          </a:p>
          <a:p>
            <a:r>
              <a:rPr lang="ru-RU" dirty="0"/>
              <a:t>АО Ремдизель: </a:t>
            </a:r>
            <a:r>
              <a:rPr lang="en-US" dirty="0"/>
              <a:t>https://eawards.1c.ru/projects/avtomatizaciya-proizvodstva-i-sozdanie-edinoy-sistemy--na-baze-1s-erp-na-krupneyshem-zavode-ao-remdizel-132082/</a:t>
            </a:r>
            <a:endParaRPr lang="ru-RU" dirty="0"/>
          </a:p>
          <a:p>
            <a:r>
              <a:rPr lang="ru-RU" dirty="0"/>
              <a:t>Интеллектуальные коммунальные системы: </a:t>
            </a:r>
            <a:r>
              <a:rPr lang="en-US" dirty="0"/>
              <a:t>https://1c.ru/solutions/public/details/1179501</a:t>
            </a:r>
            <a:endParaRPr lang="ru-RU" dirty="0"/>
          </a:p>
          <a:p>
            <a:endParaRPr lang="ru-RU" dirty="0"/>
          </a:p>
          <a:p>
            <a:r>
              <a:rPr lang="ru-RU" dirty="0"/>
              <a:t>Все внедрения с 1С:</a:t>
            </a:r>
            <a:r>
              <a:rPr lang="en-US" dirty="0"/>
              <a:t>ERP</a:t>
            </a:r>
            <a:r>
              <a:rPr lang="ru-RU" dirty="0"/>
              <a:t> на </a:t>
            </a:r>
            <a:r>
              <a:rPr lang="ru-RU" dirty="0" err="1"/>
              <a:t>PostgreSQL</a:t>
            </a:r>
            <a:r>
              <a:rPr lang="ru-RU" dirty="0"/>
              <a:t>, подтвержденные клиентами:</a:t>
            </a:r>
          </a:p>
          <a:p>
            <a:r>
              <a:rPr lang="en-US" dirty="0"/>
              <a:t>https://1c.ru/solutions/public/?searchModel=%7B%22itemsPerPage%22:25,%22pageNumber%22:1,%22orderBy%22:%5B%7B%22arms%22:%22desc%22%7D%5D,%22archive%22:true,%22onlyTitle%22:true,%22fraze%22:true,%22firstSolutionsDate%22:%221989-12-31T21:00:00.000Z%22,%22secondSolutionsDate%22:%222023-01-23T21:00:00.000Z%22,%22confirmedOrResponsedOrWithCaseOnly%22:true,%22findByCompanyGroup%22:true,%22regions%22:%5B%5D,%22fresh%22:true,%22grm%22:true,%22dbServer%22:%5B%7B%22id%22:2%7D%5D,%22nomenclatures%22:%5B3340,4090,2857,3787,3390,3382,3363,3443,3144,3124,3122,3203,3237,3163%5D%7D</a:t>
            </a:r>
            <a:endParaRPr lang="ru-RU" dirty="0"/>
          </a:p>
          <a:p>
            <a:endParaRPr lang="ru-RU" dirty="0"/>
          </a:p>
          <a:p>
            <a:r>
              <a:rPr lang="ru-RU" dirty="0"/>
              <a:t>Все внедрения 1С на </a:t>
            </a:r>
            <a:r>
              <a:rPr lang="ru-RU" dirty="0" err="1"/>
              <a:t>PostgreSQL</a:t>
            </a:r>
            <a:r>
              <a:rPr lang="ru-RU" dirty="0"/>
              <a:t>:</a:t>
            </a:r>
          </a:p>
          <a:p>
            <a:r>
              <a:rPr lang="en-US" dirty="0"/>
              <a:t>https://1c.ru/solutions/public/?searchModel=%7B%22itemsPerPage%22:25,%22pageNumber%22:1,%22orderBy%22:%5B%7B%22arms%22:%22desc%22%7D%5D,%22archive%22:true,%22onlyTitle%22:true,%22fraze%22:true,%22firstSolutionsDate%22:%221989-12-31T21:00:00.000Z%22,%22secondSolutionsDate%22:%222023-01-23T21:00:00.000Z%22,%22confirmedOrResponsedOrWithCaseOnly%22:false,%22findByCompanyGroup%22:true,%22regions%22:%5B%5D,%22fresh%22:true,%22grm%22:true,%22dbServer%22:%5B%7B%22id%22:2%7D%5D,%22nomenclatures%22:%5B%5D%7D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15FF4-D155-4004-BEE9-9AA29BC81CAF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9988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КАКОЕ ОБОРУДОВАНИЕ используют на практике? Есть БЕНЧМАРКИНГ? КАК СДЕЛАТЬ САЙЗИНГ вычислительных ресурсов?</a:t>
            </a:r>
          </a:p>
          <a:p>
            <a:r>
              <a:rPr lang="ru-RU" dirty="0"/>
              <a:t>Для консультаций по выбору серверного оборудования рекомендуется обращаться к партнерам сети 1С:Центры ERP, имеющим сертифицированных «1С:Экспертов по технологическим вопросам»: </a:t>
            </a:r>
            <a:r>
              <a:rPr lang="en-US" dirty="0"/>
              <a:t>http://v8.1c.ru/expert/experts.jsp</a:t>
            </a:r>
            <a:endParaRPr lang="ru-RU" dirty="0"/>
          </a:p>
          <a:p>
            <a:r>
              <a:rPr lang="ru-RU" dirty="0"/>
              <a:t>На сайте можно ознакомиться с примерами оборудования, которое реально использовалось на момент выполнения работ по проектам ЦКТП: </a:t>
            </a:r>
            <a:r>
              <a:rPr lang="en-US" dirty="0"/>
              <a:t>https://v8.1c.ru/tekhnologii/tekhnologii-krupnykh-vnedreniy/vypolnennye-proekty-tsktp/oborudovanie-na-realnykh-vnedreniyakh/</a:t>
            </a:r>
            <a:endParaRPr lang="ru-RU" dirty="0"/>
          </a:p>
          <a:p>
            <a:r>
              <a:rPr lang="ru-RU" dirty="0"/>
              <a:t>Для расчета параметров серверного оборудования предлагаем воспользоваться методикой в технологической базе знаний в статье «Расчет параметров серверного оборудования» </a:t>
            </a:r>
            <a:r>
              <a:rPr lang="en-US" dirty="0"/>
              <a:t>https://kb.1c.ru/articleView.jsp?id=75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15FF4-D155-4004-BEE9-9AA29BC81CAF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4172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 ТАКОЕ ЦКТП? Это - ЦЕНТРЫ КОРПОРАТИВНОЙ ТЕХНОЛОГИЧЕСКОЙ ПОДДЕРЖКИ</a:t>
            </a:r>
          </a:p>
          <a:p>
            <a:r>
              <a:rPr lang="ru-RU" dirty="0"/>
              <a:t>Направление деятельности партнеров-франчайзи «1С» по оказанию специализированных услуг для клиентов корпоративного сектора, направленных на повышение технологического качества информационных систем.</a:t>
            </a:r>
          </a:p>
          <a:p>
            <a:r>
              <a:rPr lang="ru-RU" dirty="0"/>
              <a:t>Более 100 успешных проектов за 12 лет.</a:t>
            </a:r>
          </a:p>
          <a:p>
            <a:r>
              <a:rPr lang="ru-RU" dirty="0"/>
              <a:t>150 компаний с услугами КОРП-поддержки</a:t>
            </a:r>
          </a:p>
          <a:p>
            <a:endParaRPr lang="ru-RU" dirty="0"/>
          </a:p>
          <a:p>
            <a:r>
              <a:rPr lang="ru-RU" dirty="0"/>
              <a:t>Источник:</a:t>
            </a:r>
          </a:p>
          <a:p>
            <a:r>
              <a:rPr lang="en-US" dirty="0"/>
              <a:t>https://v8.1c.ru/tekhnologii/tekhnologii-krupnykh-vnedreniy/tsentry-korporativnoy-tekhnologicheskoy-podderzhki-tsktp/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15FF4-D155-4004-BEE9-9AA29BC81CAF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2434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/>
              <a:t>ФУНКЦИОНАЛА – ХВАТИТ? ОТРАСЛЕВАЯ СПЕЦИФИКА – УЧТЕНА?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/>
              <a:t>Четыре корпоративных решения: Управление холдингом, </a:t>
            </a:r>
            <a:r>
              <a:rPr lang="en-US" altLang="ru-RU" dirty="0"/>
              <a:t>ERP</a:t>
            </a:r>
            <a:r>
              <a:rPr lang="ru-RU" altLang="ru-RU" dirty="0"/>
              <a:t>, Зарплата и управление персоналом КОРП а также Документооборот КОРП, входящие вместе в комплекс решений 1С:Корпорация, как правило, покрывают потребности заказчиков, в том числе переходящих с зарубежного ПО на 80-90%.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/>
              <a:t>Еще 5-10% отраслевого и специализированного функционала добавляют модули, разработанные совместно с партнерами-центрами разработки. Правообладателем таких решений является фирма 1С, гарантируя их высокое качество и интеграцию с типовыми решениями.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/>
              <a:t>Комплекс 1С:Корпрорация, дополненный отраслевыми и специализированными модулями, а также интегрированный с экосистемой сервисов 1С, как правило, покрывает от 90 до 100% потребностей в соответствующем бизнес-функционале со стороны корпоративных заказчиков в РФ.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/>
              <a:t>По некоторому функционалу есть особые пожелания развития. Мы открыты к рассмотрению таких предложений, у нас есть планы развития функционала типовых, отраслевых и специализированных решений и мы готовы учитывать в этих планах реально востребованные многими корпоративными заказчиками типовые потребности. При этом индивидуальные потребности могут быть реализованы на проектах силами наших партнеров или внутренними ресурсами заказчика с использованием встроенных средств разработки 1С:Предприятие 8.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  <a:p>
            <a:pPr eaLnBrk="1" hangingPunct="1">
              <a:spcBef>
                <a:spcPct val="0"/>
              </a:spcBef>
            </a:pPr>
            <a:r>
              <a:rPr lang="ru-RU" altLang="ru-RU" dirty="0"/>
              <a:t>Источники: 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dirty="0"/>
              <a:t>https://v8.1c.ru/</a:t>
            </a:r>
            <a:endParaRPr lang="ru-RU" altLang="ru-RU" dirty="0"/>
          </a:p>
          <a:p>
            <a:pPr eaLnBrk="1" hangingPunct="1">
              <a:spcBef>
                <a:spcPct val="0"/>
              </a:spcBef>
            </a:pPr>
            <a:r>
              <a:rPr lang="en-US" altLang="ru-RU" dirty="0"/>
              <a:t>https://solutions.1c.ru/</a:t>
            </a:r>
            <a:endParaRPr lang="ru-RU" altLang="ru-RU" dirty="0"/>
          </a:p>
        </p:txBody>
      </p:sp>
      <p:sp>
        <p:nvSpPr>
          <p:cNvPr id="2458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6ECF807-A2F1-47C2-8018-BDBDB1E3A8FA}" type="slidenum">
              <a:rPr lang="ru-RU" altLang="ru-RU">
                <a:solidFill>
                  <a:srgbClr val="000000"/>
                </a:solidFill>
              </a:rPr>
              <a:pPr/>
              <a:t>13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10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ПЕРВОПРОХОДЦАМИ – НЕ БУДЕМ? КТО УЖЕ МИГРИРОВАЛ, ЕСТЬ ПРИМЕРЫ?</a:t>
            </a:r>
          </a:p>
          <a:p>
            <a:r>
              <a:rPr lang="ru-RU" altLang="ru-RU" dirty="0"/>
              <a:t>Со многими лидерами экономики у фирмы «1С» подписаны соглашения о сотрудничестве, в том числе предполагающие переход на российское ПО, накоплен большой опыт в этом направлении. Первопроходцами не будете, но первыми в своей отрасли можете стать.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/>
              <a:t>С кейсами перехода с различных зарубежных систем на </a:t>
            </a:r>
            <a:r>
              <a:rPr lang="en-US" altLang="ru-RU" dirty="0"/>
              <a:t>ERP</a:t>
            </a:r>
            <a:r>
              <a:rPr lang="ru-RU" altLang="ru-RU" dirty="0"/>
              <a:t>-решения 1С можно ознакомиться на сайте 1С.</a:t>
            </a:r>
            <a:endParaRPr lang="en-US" altLang="ru-RU" dirty="0"/>
          </a:p>
          <a:p>
            <a:endParaRPr lang="ru-RU" altLang="ru-RU" dirty="0"/>
          </a:p>
          <a:p>
            <a:r>
              <a:rPr lang="ru-RU" altLang="ru-RU" dirty="0"/>
              <a:t>Источники: </a:t>
            </a:r>
          </a:p>
          <a:p>
            <a:r>
              <a:rPr lang="en-US" altLang="ru-RU" dirty="0"/>
              <a:t>https://1c.ru/news/pressrelises.jsp</a:t>
            </a:r>
            <a:endParaRPr lang="ru-RU" altLang="ru-RU" dirty="0"/>
          </a:p>
          <a:p>
            <a:r>
              <a:rPr lang="en-US" altLang="ru-RU" dirty="0"/>
              <a:t>https://v8.1c.ru/erp/migratsiya-s-drugih-sistem/</a:t>
            </a:r>
            <a:endParaRPr lang="ru-RU" altLang="ru-RU" dirty="0"/>
          </a:p>
          <a:p>
            <a:endParaRPr lang="ru-RU" altLang="ru-RU" dirty="0"/>
          </a:p>
          <a:p>
            <a:endParaRPr lang="ru-RU" altLang="ru-RU" dirty="0"/>
          </a:p>
        </p:txBody>
      </p:sp>
      <p:sp>
        <p:nvSpPr>
          <p:cNvPr id="26628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B7CB9B5E-3837-443C-B465-ACCA2AD452EE}" type="slidenum">
              <a:rPr lang="ru-RU" altLang="ru-RU">
                <a:solidFill>
                  <a:srgbClr val="000000"/>
                </a:solidFill>
              </a:rPr>
              <a:pPr/>
              <a:t>14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Какие СРОКИ ВНЕДРЕНИЯ – ГОДЫ ИЛИ МЕСЯЦЫ? </a:t>
            </a:r>
          </a:p>
          <a:p>
            <a:r>
              <a:rPr lang="ru-RU" dirty="0"/>
              <a:t>Чтобы ответить на этот вопрос, можно обратиться к статистке по 279 опубликованным в конкурсе 1С:Проект года (и заверенным руководством заказчиков) лучшим проектам внедрения </a:t>
            </a:r>
            <a:r>
              <a:rPr lang="en-US" dirty="0"/>
              <a:t>ERP</a:t>
            </a:r>
            <a:r>
              <a:rPr lang="ru-RU" dirty="0"/>
              <a:t>-решений фирмы «1С».</a:t>
            </a:r>
          </a:p>
          <a:p>
            <a:r>
              <a:rPr lang="ru-RU" dirty="0"/>
              <a:t>Средний срок проекта внедрения на 100 рабочих мест составляет 1 год.</a:t>
            </a:r>
          </a:p>
          <a:p>
            <a:r>
              <a:rPr lang="ru-RU" dirty="0"/>
              <a:t>Более масштабные проекты в среднем на 900 рабочих мест внедряются около 1,5 лет в среднем.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масштабных корпоративных проектах и сложных крупных производственных предприятиях срок внедрения может составлять несколько лет.</a:t>
            </a:r>
          </a:p>
          <a:p>
            <a:r>
              <a:rPr lang="ru-RU" dirty="0"/>
              <a:t>Также на сайте конкурса можно оценить трудозатраты по проектам, в среднем на 1 автоматизированное рабочее место приходится порядка 50-70 человеко-часов трудозатрат со стороны исполнителя и заказчика.</a:t>
            </a:r>
          </a:p>
          <a:p>
            <a:endParaRPr lang="ru-RU" dirty="0"/>
          </a:p>
          <a:p>
            <a:r>
              <a:rPr lang="ru-RU" dirty="0"/>
              <a:t>Источник:</a:t>
            </a:r>
          </a:p>
          <a:p>
            <a:r>
              <a:rPr lang="en-US" dirty="0"/>
              <a:t>https://eawards.1c.ru/</a:t>
            </a:r>
            <a:endParaRPr lang="ru-RU" dirty="0"/>
          </a:p>
          <a:p>
            <a:endParaRPr lang="ru-RU" dirty="0"/>
          </a:p>
          <a:p>
            <a:r>
              <a:rPr lang="ru-RU" dirty="0"/>
              <a:t>Примечание:</a:t>
            </a:r>
            <a:br>
              <a:rPr lang="ru-RU" dirty="0"/>
            </a:br>
            <a:r>
              <a:rPr lang="ru-RU" dirty="0"/>
              <a:t>Кол-во АРМ,</a:t>
            </a:r>
            <a:r>
              <a:rPr lang="ru-RU" baseline="0" dirty="0"/>
              <a:t> Скорость и Трудозатраты ч/ч – данные округлены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15FF4-D155-4004-BEE9-9AA29BC81CAF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9511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А если надо быстрее - ИМПОРТОЗАМЕЩЕНИЕ ERP – ЗА 2 МЕСЯЦА РЕАЛЬНО?</a:t>
            </a:r>
          </a:p>
          <a:p>
            <a:r>
              <a:rPr lang="ru-RU" altLang="ru-RU" dirty="0"/>
              <a:t>Импортозамещение </a:t>
            </a:r>
            <a:r>
              <a:rPr lang="en-US" altLang="ru-RU" dirty="0"/>
              <a:t>ERP</a:t>
            </a:r>
            <a:r>
              <a:rPr lang="ru-RU" altLang="ru-RU" dirty="0"/>
              <a:t>, если очень надо, если команда заказчика и исполнителя действует слаженно и оперативно, можно и за 2 месяца осуществить, и даже за 1,5 месяца.</a:t>
            </a:r>
          </a:p>
          <a:p>
            <a:r>
              <a:rPr lang="ru-RU" altLang="ru-RU" dirty="0"/>
              <a:t>Успешные примеры внедрений в </a:t>
            </a:r>
            <a:r>
              <a:rPr lang="ru-RU" altLang="ru-RU" dirty="0" err="1"/>
              <a:t>Бултен</a:t>
            </a:r>
            <a:r>
              <a:rPr lang="ru-RU" altLang="ru-RU" dirty="0"/>
              <a:t> и </a:t>
            </a:r>
            <a:r>
              <a:rPr lang="ru-RU" altLang="ru-RU" dirty="0" err="1"/>
              <a:t>Зентива</a:t>
            </a:r>
            <a:r>
              <a:rPr lang="ru-RU" altLang="ru-RU" dirty="0"/>
              <a:t> это доказывают</a:t>
            </a:r>
          </a:p>
          <a:p>
            <a:endParaRPr lang="ru-RU" altLang="ru-RU" dirty="0"/>
          </a:p>
          <a:p>
            <a:r>
              <a:rPr lang="ru-RU" altLang="ru-RU" dirty="0"/>
              <a:t>Источники:</a:t>
            </a:r>
          </a:p>
          <a:p>
            <a:r>
              <a:rPr lang="en-US" altLang="ru-RU" baseline="0" dirty="0"/>
              <a:t>https://v8.1c.ru/news/bulten-rus-realizoval-standart-iso-16949-i-uskoril-proizvodstvo-krepezha-dlya-avtoproizvoditelej-s-pomoshchyu-1s-erp.htm </a:t>
            </a:r>
            <a:endParaRPr lang="ru-RU" altLang="ru-RU" baseline="0" dirty="0"/>
          </a:p>
          <a:p>
            <a:r>
              <a:rPr lang="en-US" altLang="ru-RU" baseline="0" dirty="0"/>
              <a:t>https://v8.1c.ru/metod/video/importozameshchenie-vnedrenie-na-proizvodstvennom-predpriyatii-1s-erp-za-2-mesyatsa.htm</a:t>
            </a:r>
            <a:endParaRPr lang="ru-RU" altLang="ru-RU" baseline="0" dirty="0"/>
          </a:p>
          <a:p>
            <a:r>
              <a:rPr lang="en-US" altLang="ru-RU" baseline="0" dirty="0"/>
              <a:t>https://1c.ru/solutions/public/details/1191030</a:t>
            </a:r>
          </a:p>
          <a:p>
            <a:r>
              <a:rPr lang="en-US" altLang="ru-RU" baseline="0" dirty="0"/>
              <a:t>https://www.cnews.ru/news/line/2022-08-17_korus_konsalting_perevela</a:t>
            </a:r>
            <a:endParaRPr lang="ru-RU" altLang="ru-RU" baseline="0" dirty="0"/>
          </a:p>
          <a:p>
            <a:r>
              <a:rPr lang="en-US" altLang="ru-RU" baseline="0" dirty="0"/>
              <a:t>https://www.youtube.com/watch?v=a-oX2_Ag5bw</a:t>
            </a:r>
          </a:p>
          <a:p>
            <a:endParaRPr lang="ru-RU" altLang="ru-RU" dirty="0"/>
          </a:p>
        </p:txBody>
      </p:sp>
      <p:sp>
        <p:nvSpPr>
          <p:cNvPr id="2253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8345913-87E5-4357-BA2C-FA22694AC963}" type="slidenum">
              <a:rPr lang="ru-RU" altLang="ru-RU">
                <a:solidFill>
                  <a:srgbClr val="000000"/>
                </a:solidFill>
              </a:rPr>
              <a:pPr/>
              <a:t>16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48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ЧТО ПОЛУЧИМ – КАКОЙ ЭКОНОМИЧЕСКИЙ ЭФФЕКТ?</a:t>
            </a:r>
          </a:p>
          <a:p>
            <a:r>
              <a:rPr lang="ru-RU" altLang="ru-RU" dirty="0"/>
              <a:t>Уже на 326 проектах внедрения </a:t>
            </a:r>
            <a:r>
              <a:rPr lang="ru-RU" altLang="ru-RU" dirty="0">
                <a:latin typeface="Arial" charset="0"/>
              </a:rPr>
              <a:t>ERP-решений 1С клиентами письменно подтвержден экономический эффект.</a:t>
            </a:r>
          </a:p>
          <a:p>
            <a:r>
              <a:rPr lang="ru-RU" altLang="ru-RU" dirty="0">
                <a:latin typeface="Arial" charset="0"/>
              </a:rPr>
              <a:t>В процентном выражении как правило, на масштабных проектах он выглядит меньшим, но за счет масштаба проекта и бизнеса заказчика в денежном выражении он существенно выше.</a:t>
            </a:r>
          </a:p>
          <a:p>
            <a:r>
              <a:rPr lang="ru-RU" altLang="ru-RU" dirty="0">
                <a:latin typeface="Arial" charset="0"/>
              </a:rPr>
              <a:t>Озвучиваем данные со слайда.</a:t>
            </a:r>
          </a:p>
          <a:p>
            <a:r>
              <a:rPr lang="ru-RU" altLang="ru-RU" dirty="0">
                <a:latin typeface="Arial" charset="0"/>
              </a:rPr>
              <a:t>Важно отметить, что приведены данные с различных внедрений, где на решения 1С переходили с самых разных систем в течение многих лет, соотносить их с проектами миграции с зарубежного ПО следует с учетом масштаба, глубины и качества имеющейся автоматизации. </a:t>
            </a:r>
          </a:p>
          <a:p>
            <a:r>
              <a:rPr lang="ru-RU" altLang="ru-RU" dirty="0">
                <a:latin typeface="Arial" charset="0"/>
              </a:rPr>
              <a:t>Очевидно, что если автоматизация уже имеется на очень хорошем уровне, эффект смены одного ПО на другое вряд ли даст существенный прирост, но может значительно сократить затраты и риски. </a:t>
            </a:r>
          </a:p>
          <a:p>
            <a:r>
              <a:rPr lang="ru-RU" altLang="ru-RU" dirty="0">
                <a:latin typeface="Arial" charset="0"/>
              </a:rPr>
              <a:t>При этом есть предприятия, где комплексное зарубежное ПО использовалось очень ограниченно, и многое делалось вручную с помощью «подручных средств» - на таких предприятиях эффект буде выше.</a:t>
            </a:r>
          </a:p>
          <a:p>
            <a:r>
              <a:rPr lang="ru-RU" altLang="ru-RU" dirty="0">
                <a:latin typeface="Arial" charset="0"/>
              </a:rPr>
              <a:t>Ознакомиться с примерами проектов и эффектами по ним можно на сайте конкурса 1С:Проект года.</a:t>
            </a:r>
          </a:p>
          <a:p>
            <a:endParaRPr lang="ru-RU" altLang="ru-RU" dirty="0">
              <a:latin typeface="Arial" charset="0"/>
            </a:endParaRPr>
          </a:p>
          <a:p>
            <a:r>
              <a:rPr lang="ru-RU" altLang="ru-RU" dirty="0">
                <a:latin typeface="Arial" charset="0"/>
              </a:rPr>
              <a:t>Источник: </a:t>
            </a:r>
          </a:p>
          <a:p>
            <a:r>
              <a:rPr lang="en-US" altLang="ru-RU" dirty="0">
                <a:latin typeface="Arial" charset="0"/>
              </a:rPr>
              <a:t>https://eawards.1c.ru/</a:t>
            </a:r>
            <a:endParaRPr lang="ru-RU" altLang="ru-RU" dirty="0"/>
          </a:p>
        </p:txBody>
      </p:sp>
      <p:sp>
        <p:nvSpPr>
          <p:cNvPr id="28676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ED65F35-1D0D-4E29-8F07-95CEDA8A69D4}" type="slidenum">
              <a:rPr lang="ru-RU" altLang="ru-RU"/>
              <a:pPr/>
              <a:t>17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Иногда нас спрашивают хватит ли ресурсов на перевод нашего крупного бизнеса на 1С:Предприятие.</a:t>
            </a:r>
          </a:p>
          <a:p>
            <a:r>
              <a:rPr lang="ru-RU" altLang="ru-RU" dirty="0"/>
              <a:t>Спрос на ресурсы в ИТ сейчас высокий, но наличие порядка 300 000 программистов 1С, 8000 партнеров и в их числе 500 Центров </a:t>
            </a:r>
            <a:r>
              <a:rPr lang="en-US" altLang="ru-RU" dirty="0"/>
              <a:t>ERP</a:t>
            </a:r>
            <a:r>
              <a:rPr lang="ru-RU" altLang="ru-RU" dirty="0"/>
              <a:t>, накопивших опыт 3000 внедрений 1С:</a:t>
            </a:r>
            <a:r>
              <a:rPr lang="en-US" altLang="ru-RU" dirty="0"/>
              <a:t>ERP</a:t>
            </a:r>
            <a:r>
              <a:rPr lang="ru-RU" altLang="ru-RU" dirty="0"/>
              <a:t>, дает основания считать, что именно для внедрения 1С:Предприятия сейчас есть больше всего ресурсов на рынке РФ, </a:t>
            </a:r>
          </a:p>
          <a:p>
            <a:r>
              <a:rPr lang="ru-RU" altLang="ru-RU" dirty="0"/>
              <a:t>Это подтверждается и тем, что более миллиона новых рабочих мест в год на 1С:Предприятии создается этими ресурсами и их можно подтянуть для выполнения самых сложных корпоративных проектов в сотрудничестве с внутренними центрами компетенции заказчика.</a:t>
            </a:r>
          </a:p>
          <a:p>
            <a:r>
              <a:rPr lang="ru-RU" altLang="ru-RU" dirty="0"/>
              <a:t>При этом конечно, надо готовить больше кадров и фирма 1С активно над этим работает много лет, создавая учебные пособия по </a:t>
            </a:r>
            <a:r>
              <a:rPr lang="en-US" altLang="ru-RU" dirty="0"/>
              <a:t>ERP</a:t>
            </a:r>
            <a:r>
              <a:rPr lang="ru-RU" altLang="ru-RU" dirty="0"/>
              <a:t>, предоставляя софт бесплатно в облаке преподавателям и студентам (в облаке удобнее), бесплатно осуществляя дополнительное профессиональное обучение, разрабатывая образовательные программы и апробируя их в ведущих ВУЗах страны и многое другое.</a:t>
            </a:r>
          </a:p>
        </p:txBody>
      </p:sp>
      <p:sp>
        <p:nvSpPr>
          <p:cNvPr id="30724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B7951B2A-78F5-4682-AF5E-57835C806387}" type="slidenum">
              <a:rPr lang="ru-RU" altLang="ru-RU">
                <a:solidFill>
                  <a:srgbClr val="000000"/>
                </a:solidFill>
              </a:rPr>
              <a:pPr/>
              <a:t>18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СПЕЦИАЛИСТЫ ПО ЗАРУБЕЖНЫМ ERP – КАК ИХ ПЕРЕОБУЧИТЬ НА 1С:ERP?</a:t>
            </a:r>
          </a:p>
          <a:p>
            <a:pPr algn="l"/>
            <a:r>
              <a:rPr lang="ru-RU" b="0" i="0" dirty="0">
                <a:solidFill>
                  <a:srgbClr val="50525B"/>
                </a:solidFill>
                <a:effectLst/>
                <a:latin typeface="Open Sans" panose="020B0606030504020204" pitchFamily="34" charset="0"/>
              </a:rPr>
              <a:t>Для нас могут быть очень ценны компетенции специалистов в области автоматизации бизнес-процессов и глубокие знания предметных областей предприятий, на которых они внедряли и сопровождали зарубежные системы.</a:t>
            </a:r>
          </a:p>
          <a:p>
            <a:pPr algn="l"/>
            <a:r>
              <a:rPr lang="ru-RU" b="0" i="0" dirty="0">
                <a:solidFill>
                  <a:srgbClr val="50525B"/>
                </a:solidFill>
                <a:effectLst/>
                <a:latin typeface="Open Sans" panose="020B0606030504020204" pitchFamily="34" charset="0"/>
              </a:rPr>
              <a:t>Обучающие материалы по продуктам 1С, сгруппированные по компетенциям, которые обычно выделяются на проектах внедрения комплексных систем, помогут таким специалистам получить необходимые знания и навыки для продолжения важнейшего дела по внедрению российских технологий в государственном и частном секторах экономики.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solidFill>
                  <a:srgbClr val="50525B"/>
                </a:solidFill>
                <a:effectLst/>
                <a:latin typeface="Open Sans" panose="020B0606030504020204" pitchFamily="34" charset="0"/>
              </a:rPr>
              <a:t>Подготовлено </a:t>
            </a:r>
            <a:r>
              <a:rPr lang="ru-RU" altLang="en-US" sz="1400" dirty="0"/>
              <a:t>7 треков курсов переподготовки.</a:t>
            </a:r>
          </a:p>
          <a:p>
            <a:r>
              <a:rPr lang="ru-RU" altLang="en-US" sz="1400" dirty="0"/>
              <a:t>Вводные видеокурсы по технологиям 1С бесплатно</a:t>
            </a:r>
          </a:p>
          <a:p>
            <a:pPr algn="l"/>
            <a:r>
              <a:rPr lang="ru-RU" b="0" i="0" dirty="0">
                <a:solidFill>
                  <a:srgbClr val="50525B"/>
                </a:solidFill>
                <a:effectLst/>
                <a:latin typeface="Open Sans" panose="020B0606030504020204" pitchFamily="34" charset="0"/>
              </a:rPr>
              <a:t>Если вы затрудняетесь с выбором курсов 1С под свою специализацию, пишите нам на </a:t>
            </a:r>
            <a:r>
              <a:rPr lang="ru-RU" b="0" i="0" u="none" strike="noStrike" dirty="0">
                <a:solidFill>
                  <a:srgbClr val="4A90E2"/>
                </a:solidFill>
                <a:effectLst/>
                <a:latin typeface="Open Sans" panose="020B0606030504020204" pitchFamily="34" charset="0"/>
                <a:hlinkClick r:id="rId3" tooltip="mailto:edu@1c.ru"/>
              </a:rPr>
              <a:t>edu@1c.ru</a:t>
            </a:r>
            <a:r>
              <a:rPr lang="ru-RU" b="0" i="0" dirty="0">
                <a:solidFill>
                  <a:srgbClr val="50525B"/>
                </a:solidFill>
                <a:effectLst/>
                <a:latin typeface="Open Sans" panose="020B0606030504020204" pitchFamily="34" charset="0"/>
              </a:rPr>
              <a:t> и мы поможем.</a:t>
            </a:r>
          </a:p>
          <a:p>
            <a:endParaRPr lang="ru-RU" dirty="0"/>
          </a:p>
          <a:p>
            <a:r>
              <a:rPr lang="ru-RU" dirty="0"/>
              <a:t>Источник: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https://v8.1c.ru/static/1s-spetsialistam-po-zarubezhnym-erp/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15FF4-D155-4004-BEE9-9AA29BC81CAF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5149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ЗАЧЕМ ОТКАЗЫВАТЬСЯ, ЕСЛИ ПОКА РАБОТАЕТ?</a:t>
            </a:r>
          </a:p>
          <a:p>
            <a:r>
              <a:rPr lang="ru-RU" altLang="ru-RU" dirty="0"/>
              <a:t>По данным партнеров 1С пользователи, отказывающиеся от зарубежной </a:t>
            </a:r>
            <a:r>
              <a:rPr lang="en-US" altLang="ru-RU" dirty="0"/>
              <a:t>ERP</a:t>
            </a:r>
            <a:r>
              <a:rPr lang="ru-RU" altLang="ru-RU" dirty="0"/>
              <a:t>, указывают убедительных аргументов:</a:t>
            </a:r>
          </a:p>
          <a:p>
            <a:r>
              <a:rPr lang="ru-RU" altLang="ru-RU" dirty="0"/>
              <a:t>1. На первом месте по прежнему высокая стоимость – поддержки, сопровождения, внедрения, владения системой и т .п. </a:t>
            </a:r>
          </a:p>
          <a:p>
            <a:r>
              <a:rPr lang="ru-RU" altLang="ru-RU" dirty="0"/>
              <a:t>2. Недостаточный функционал зарубежных решений стали чаще упоминать, чем в прошлые годы. Зачастую импортное ПО не имеет нужного в РФ функционала, или этот функционал дорогой, требует значительной кастомизации и ресурсов на это. </a:t>
            </a:r>
          </a:p>
          <a:p>
            <a:r>
              <a:rPr lang="ru-RU" altLang="ru-RU" dirty="0"/>
              <a:t>3. В условиях дефицита ИТ-кадров усилился фактор сложности или невозможности кастомизации (если код закрыт)</a:t>
            </a:r>
          </a:p>
          <a:p>
            <a:r>
              <a:rPr lang="ru-RU" altLang="ru-RU" dirty="0"/>
              <a:t>4. Импортозамещение только последние годы стали чаще указывать как явную причину отказа от зарубежного ПО</a:t>
            </a:r>
          </a:p>
          <a:p>
            <a:r>
              <a:rPr lang="ru-RU" altLang="ru-RU" dirty="0"/>
              <a:t>5. Многие отмечают сложности работы в зарубежном ПО с регламентированным учетом, с </a:t>
            </a:r>
            <a:r>
              <a:rPr lang="ru-RU" altLang="ru-RU" dirty="0" err="1"/>
              <a:t>ГосОборонЗаказом</a:t>
            </a:r>
            <a:r>
              <a:rPr lang="ru-RU" altLang="ru-RU" dirty="0"/>
              <a:t> и маркировкой – зачастую такой функционал недостаточно реализован в зарубежном ПО и это весомая причина для отказа от продолжения использования ПО</a:t>
            </a:r>
          </a:p>
          <a:p>
            <a:r>
              <a:rPr lang="ru-RU" altLang="ru-RU" dirty="0"/>
              <a:t>6. Недостаток специалистов – упоминали много в 2020-2021 году, пока не упоминали респонденты опроса в 2022</a:t>
            </a:r>
          </a:p>
          <a:p>
            <a:r>
              <a:rPr lang="ru-RU" altLang="ru-RU" dirty="0"/>
              <a:t>7. Уход с рынка и прекращение поддержки – с 2022 года одна из ключевых причин</a:t>
            </a:r>
          </a:p>
          <a:p>
            <a:r>
              <a:rPr lang="ru-RU" altLang="ru-RU" dirty="0"/>
              <a:t>8. Чаще стали упоминать негативный опыт внедрения зарубежного ПО или отсутствие положительного опыта</a:t>
            </a:r>
          </a:p>
          <a:p>
            <a:r>
              <a:rPr lang="ru-RU" altLang="ru-RU" dirty="0"/>
              <a:t>9. Низкая распространенность некоторого зарубежного ПО в РФ является важным фактором для отказа от него</a:t>
            </a:r>
          </a:p>
          <a:p>
            <a:r>
              <a:rPr lang="ru-RU" altLang="ru-RU" dirty="0"/>
              <a:t>10. Неопределенность, риски</a:t>
            </a:r>
          </a:p>
          <a:p>
            <a:r>
              <a:rPr lang="ru-RU" altLang="ru-RU" dirty="0"/>
              <a:t>Еще клиенты упоминали санкции, проблемы с работой критической инфраструктуры, сложность интеграции, устаревшее решение, недоверие вендору и другие факторы.</a:t>
            </a:r>
          </a:p>
          <a:p>
            <a:endParaRPr lang="ru-RU" altLang="ru-RU" dirty="0"/>
          </a:p>
          <a:p>
            <a:r>
              <a:rPr lang="ru-RU" altLang="ru-RU" dirty="0"/>
              <a:t>Источник:</a:t>
            </a:r>
          </a:p>
          <a:p>
            <a:r>
              <a:rPr lang="en-US" altLang="ru-RU" dirty="0"/>
              <a:t>https://v8.1c.ru/erp/migratsiya-s-drugih-sistem/</a:t>
            </a:r>
            <a:endParaRPr lang="ru-RU" altLang="ru-RU" dirty="0"/>
          </a:p>
        </p:txBody>
      </p:sp>
      <p:sp>
        <p:nvSpPr>
          <p:cNvPr id="1229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1988C7A9-E171-418E-97B2-2F0E4EFE021B}" type="slidenum">
              <a:rPr lang="ru-RU" altLang="ru-RU"/>
              <a:pPr/>
              <a:t>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ERP И ЦИФРОВИЗАЦИЯ – ЧТО ОБЩЕГО?</a:t>
            </a:r>
          </a:p>
          <a:p>
            <a:r>
              <a:rPr lang="ru-RU" altLang="ru-RU" dirty="0"/>
              <a:t>На множестве предприятий, осуществляющих цифровую трансформацию бизнеса, в качестве ядра цифровизации управления выступает гибкая и современная </a:t>
            </a:r>
            <a:r>
              <a:rPr lang="ru-RU" altLang="ru-RU" dirty="0" err="1"/>
              <a:t>Low-code</a:t>
            </a:r>
            <a:r>
              <a:rPr lang="ru-RU" altLang="ru-RU" dirty="0"/>
              <a:t> система 1С:ERP.</a:t>
            </a:r>
          </a:p>
          <a:p>
            <a:r>
              <a:rPr lang="ru-RU" altLang="ru-RU" dirty="0"/>
              <a:t>Благодаря открытости системы программ 1С:Предприятие 8 успешно выполняется интеграция 1С:ERP с самыми различными цифровыми технологиями Индустрии 4.0: 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технологиями промышленного интернета вещей (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IIoT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), виртуальной и дополненной реальности (VR/AR), цифрового двойника объектов или процессов (Digital Twin), машинного обучения (ML), машинного зрения и другими. Вместе они образуют современную цифровую экосистему предприятия.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altLang="ru-RU" dirty="0"/>
              <a:t>Источники: </a:t>
            </a:r>
          </a:p>
          <a:p>
            <a:r>
              <a:rPr lang="ru-RU" altLang="ru-RU" dirty="0"/>
              <a:t>выступления заказчиков на мероприятиях, публикации.</a:t>
            </a:r>
          </a:p>
          <a:p>
            <a:endParaRPr lang="ru-RU" altLang="ru-RU" dirty="0"/>
          </a:p>
        </p:txBody>
      </p:sp>
      <p:sp>
        <p:nvSpPr>
          <p:cNvPr id="3277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A8A0D5A9-EF06-4164-B275-3F520D72F2F0}" type="slidenum">
              <a:rPr lang="ru-RU" altLang="ru-RU"/>
              <a:pPr/>
              <a:t>20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ЦИФРОВИЗАЦИЯ – ЧТО УЖЕ РЕАЛИЗОВАНО В ПО 1С?</a:t>
            </a:r>
          </a:p>
          <a:p>
            <a:r>
              <a:rPr lang="ru-RU" altLang="ru-RU" dirty="0"/>
              <a:t>Если раньше цифровые технологии в промышленности ассоциировались преимущественно с зарубежным ПО, то сейчас картина меняется.</a:t>
            </a:r>
          </a:p>
          <a:p>
            <a:r>
              <a:rPr lang="ru-RU" altLang="ru-RU" dirty="0"/>
              <a:t>Платформа 1С:Предприятие и прикладные решения (конфигурации) поддерживают реализацию «из коробки» все большего числа кейсов и сценариев в области цифровой экономики.</a:t>
            </a:r>
          </a:p>
          <a:p>
            <a:r>
              <a:rPr lang="ru-RU" altLang="ru-RU" dirty="0"/>
              <a:t>76 типовых и совместных решений уже поддерживают в общей сложности 94 кейса применения цифровых технологий.</a:t>
            </a:r>
          </a:p>
          <a:p>
            <a:r>
              <a:rPr lang="ru-RU" altLang="ru-RU" dirty="0"/>
              <a:t>Причем их число стремительно растет – на диаграмме приведен график роста не по годам, а по кварталам!</a:t>
            </a:r>
          </a:p>
          <a:p>
            <a:endParaRPr lang="ru-RU" altLang="ru-RU" dirty="0"/>
          </a:p>
          <a:p>
            <a:r>
              <a:rPr lang="ru-RU" altLang="ru-RU" dirty="0"/>
              <a:t>Источник: </a:t>
            </a:r>
          </a:p>
          <a:p>
            <a:r>
              <a:rPr lang="en-US" altLang="ru-RU" dirty="0"/>
              <a:t>https://solutions.1c.ru/digital/</a:t>
            </a:r>
            <a:endParaRPr lang="ru-RU" altLang="ru-RU" dirty="0"/>
          </a:p>
          <a:p>
            <a:endParaRPr lang="ru-RU" altLang="ru-RU" dirty="0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7A23AC1-AF3C-4CC6-BC4E-F33647F20DA9}" type="slidenum">
              <a:rPr lang="ru-RU" altLang="ru-RU"/>
              <a:pPr/>
              <a:t>21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378"/>
              </a:spcBef>
              <a:buClr>
                <a:srgbClr val="F28104"/>
              </a:buClr>
              <a:buFont typeface="Wingdings" pitchFamily="2" charset="2"/>
              <a:buNone/>
            </a:pPr>
            <a:r>
              <a:rPr lang="ru-RU" altLang="ru-RU" dirty="0">
                <a:latin typeface="Arial" charset="0"/>
              </a:rPr>
              <a:t>Искусственный интеллект и предиктивная аналитика</a:t>
            </a:r>
          </a:p>
          <a:p>
            <a:pPr>
              <a:spcBef>
                <a:spcPts val="378"/>
              </a:spcBef>
              <a:buClr>
                <a:srgbClr val="F28104"/>
              </a:buClr>
              <a:buFont typeface="Wingdings" pitchFamily="2" charset="2"/>
              <a:buNone/>
            </a:pPr>
            <a:r>
              <a:rPr lang="ru-RU" altLang="ru-RU" dirty="0">
                <a:latin typeface="Arial" charset="0"/>
              </a:rPr>
              <a:t>В решения 1С реализовано несколько технологий ИИ, в том числе:</a:t>
            </a:r>
          </a:p>
          <a:p>
            <a:pPr>
              <a:spcBef>
                <a:spcPts val="378"/>
              </a:spcBef>
              <a:buClr>
                <a:srgbClr val="F28104"/>
              </a:buClr>
              <a:buFont typeface="Wingdings" pitchFamily="2" charset="2"/>
              <a:buNone/>
            </a:pPr>
            <a:r>
              <a:rPr lang="ru-RU" altLang="ru-RU" dirty="0">
                <a:latin typeface="Arial" charset="0"/>
              </a:rPr>
              <a:t>Зачитываем текст со слайда</a:t>
            </a:r>
          </a:p>
          <a:p>
            <a:pPr>
              <a:spcBef>
                <a:spcPts val="378"/>
              </a:spcBef>
              <a:buClr>
                <a:srgbClr val="F28104"/>
              </a:buClr>
              <a:buFont typeface="Wingdings" pitchFamily="2" charset="2"/>
              <a:buNone/>
            </a:pPr>
            <a:endParaRPr lang="ru-RU" altLang="ru-RU" dirty="0">
              <a:latin typeface="Arial" charset="0"/>
            </a:endParaRPr>
          </a:p>
          <a:p>
            <a:pPr>
              <a:spcBef>
                <a:spcPts val="378"/>
              </a:spcBef>
              <a:buClr>
                <a:srgbClr val="F28104"/>
              </a:buClr>
              <a:buFont typeface="Wingdings" pitchFamily="2" charset="2"/>
              <a:buNone/>
            </a:pPr>
            <a:r>
              <a:rPr lang="ru-RU" altLang="ru-RU" dirty="0">
                <a:latin typeface="Arial" charset="0"/>
              </a:rPr>
              <a:t>Источник:</a:t>
            </a:r>
          </a:p>
          <a:p>
            <a:pPr>
              <a:spcBef>
                <a:spcPts val="378"/>
              </a:spcBef>
              <a:buClr>
                <a:srgbClr val="F28104"/>
              </a:buClr>
              <a:buFont typeface="Wingdings" pitchFamily="2" charset="2"/>
              <a:buNone/>
            </a:pPr>
            <a:r>
              <a:rPr lang="en-US" altLang="ru-RU" dirty="0">
                <a:latin typeface="Arial" charset="0"/>
              </a:rPr>
              <a:t>https://solutions.1c.ru/digital/ai-ml-pa/</a:t>
            </a:r>
            <a:endParaRPr lang="ru-RU" altLang="ru-RU" dirty="0">
              <a:latin typeface="Arial" charset="0"/>
            </a:endParaRPr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7A23AC1-AF3C-4CC6-BC4E-F33647F20DA9}" type="slidenum">
              <a:rPr lang="ru-RU" altLang="ru-RU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4223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Бизнес-аналитика и Big </a:t>
            </a:r>
            <a:r>
              <a:rPr lang="ru-RU" altLang="ru-RU" dirty="0" err="1"/>
              <a:t>data</a:t>
            </a:r>
            <a:endParaRPr lang="ru-RU" altLang="ru-RU" dirty="0"/>
          </a:p>
          <a:p>
            <a:r>
              <a:rPr lang="ru-RU" altLang="ru-RU" dirty="0"/>
              <a:t>Эта задача решается средствами 1С:Аналитики</a:t>
            </a:r>
          </a:p>
          <a:p>
            <a:r>
              <a:rPr lang="ru-RU" altLang="ru-RU" dirty="0"/>
              <a:t>Зачитываем текст со слайда</a:t>
            </a:r>
          </a:p>
          <a:p>
            <a:endParaRPr lang="ru-RU" altLang="ru-RU" dirty="0"/>
          </a:p>
          <a:p>
            <a:r>
              <a:rPr lang="ru-RU" altLang="ru-RU" dirty="0"/>
              <a:t>Источник:</a:t>
            </a:r>
          </a:p>
          <a:p>
            <a:r>
              <a:rPr lang="ru-RU" altLang="ru-RU" dirty="0"/>
              <a:t>https://solutions.1c.ru/digital/bi_bigdata/</a:t>
            </a:r>
          </a:p>
          <a:p>
            <a:endParaRPr lang="ru-RU" altLang="ru-RU" dirty="0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7A23AC1-AF3C-4CC6-BC4E-F33647F20DA9}" type="slidenum">
              <a:rPr lang="ru-RU" altLang="ru-RU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4031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Мобильные технологии</a:t>
            </a:r>
          </a:p>
          <a:p>
            <a:r>
              <a:rPr lang="ru-RU" altLang="ru-RU" dirty="0"/>
              <a:t>поддерживаются средствами платформы 1С:предприятие и рядом прикладных решений</a:t>
            </a:r>
          </a:p>
          <a:p>
            <a:r>
              <a:rPr lang="ru-RU" altLang="ru-RU" dirty="0"/>
              <a:t>Зачитываем текст со слайда</a:t>
            </a:r>
          </a:p>
          <a:p>
            <a:endParaRPr lang="ru-RU" altLang="ru-RU" dirty="0"/>
          </a:p>
          <a:p>
            <a:r>
              <a:rPr lang="ru-RU" altLang="ru-RU" dirty="0"/>
              <a:t>Источник:</a:t>
            </a:r>
          </a:p>
          <a:p>
            <a:r>
              <a:rPr lang="ru-RU" altLang="ru-RU" dirty="0"/>
              <a:t>https://solutions.1c.ru/digital/mobile_technology/</a:t>
            </a:r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7A23AC1-AF3C-4CC6-BC4E-F33647F20DA9}" type="slidenum">
              <a:rPr lang="ru-RU" altLang="ru-RU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77727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ИНТЕРНЕТ ВЕЩЕЙ (</a:t>
            </a:r>
            <a:r>
              <a:rPr lang="ru-RU" altLang="ru-RU" dirty="0" err="1"/>
              <a:t>IIoT</a:t>
            </a:r>
            <a:r>
              <a:rPr lang="ru-RU" altLang="ru-RU" dirty="0"/>
              <a:t>)</a:t>
            </a:r>
            <a:r>
              <a:rPr lang="en-US" altLang="ru-RU" dirty="0"/>
              <a:t> </a:t>
            </a:r>
            <a:r>
              <a:rPr lang="ru-RU" altLang="ru-RU" dirty="0"/>
              <a:t>И ИДЕНТИФИКАЦИЯ RFID</a:t>
            </a:r>
          </a:p>
          <a:p>
            <a:r>
              <a:rPr lang="ru-RU" altLang="ru-RU" dirty="0"/>
              <a:t>Во многих типовых и отраслевых решениях реализованы готовые интеграции с различным </a:t>
            </a:r>
            <a:r>
              <a:rPr lang="ru-RU" altLang="ru-RU" dirty="0" err="1"/>
              <a:t>оборубованием</a:t>
            </a:r>
            <a:r>
              <a:rPr lang="ru-RU" altLang="ru-RU" dirty="0"/>
              <a:t>, например</a:t>
            </a:r>
          </a:p>
          <a:p>
            <a:r>
              <a:rPr lang="ru-RU" altLang="ru-RU" dirty="0"/>
              <a:t>Зачитываем текст со слайда</a:t>
            </a:r>
          </a:p>
          <a:p>
            <a:endParaRPr lang="ru-RU" altLang="ru-RU" dirty="0"/>
          </a:p>
          <a:p>
            <a:r>
              <a:rPr lang="ru-RU" altLang="ru-RU" dirty="0"/>
              <a:t>Источник:</a:t>
            </a:r>
          </a:p>
          <a:p>
            <a:r>
              <a:rPr lang="ru-RU" altLang="ru-RU" dirty="0"/>
              <a:t>https://solutions.1c.ru/digital/iiot-frid/</a:t>
            </a:r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7A23AC1-AF3C-4CC6-BC4E-F33647F20DA9}" type="slidenum">
              <a:rPr lang="ru-RU" altLang="ru-RU"/>
              <a:pPr/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00605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ЦИФРОВЫЕ ДВОЙНИКИ И УПРАВЛЕНИЕ ЖИЗНЕННЫМ ЦИКЛОМ</a:t>
            </a:r>
          </a:p>
          <a:p>
            <a:r>
              <a:rPr lang="ru-RU" altLang="ru-RU" dirty="0"/>
              <a:t>Концепция поддержана в отраслевых решениях для промышленности, строительства и сельского хозяйства.</a:t>
            </a:r>
          </a:p>
          <a:p>
            <a:r>
              <a:rPr lang="ru-RU" altLang="ru-RU" dirty="0"/>
              <a:t>Зачитываем текст со слайда.</a:t>
            </a:r>
          </a:p>
          <a:p>
            <a:endParaRPr lang="ru-RU" altLang="ru-RU" dirty="0"/>
          </a:p>
          <a:p>
            <a:r>
              <a:rPr lang="ru-RU" altLang="ru-RU" dirty="0"/>
              <a:t>Источник:</a:t>
            </a:r>
          </a:p>
          <a:p>
            <a:r>
              <a:rPr lang="ru-RU" altLang="ru-RU" dirty="0"/>
              <a:t>https://solutions.1c.ru/digital/digital-twin_plm-bim/</a:t>
            </a:r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7A23AC1-AF3C-4CC6-BC4E-F33647F20DA9}" type="slidenum">
              <a:rPr lang="ru-RU" altLang="ru-RU"/>
              <a:pPr/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05527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VR/AR и 3D-визуализация</a:t>
            </a:r>
          </a:p>
          <a:p>
            <a:r>
              <a:rPr lang="ru-RU" altLang="ru-RU" dirty="0"/>
              <a:t>Используется в решениях 1С для промышленности и строительства.</a:t>
            </a:r>
          </a:p>
          <a:p>
            <a:r>
              <a:rPr lang="ru-RU" altLang="ru-RU" dirty="0"/>
              <a:t>Зачитываем текст со слайда.</a:t>
            </a:r>
          </a:p>
          <a:p>
            <a:endParaRPr lang="ru-RU" altLang="ru-RU" dirty="0"/>
          </a:p>
          <a:p>
            <a:r>
              <a:rPr lang="ru-RU" altLang="ru-RU" dirty="0"/>
              <a:t>Источник:</a:t>
            </a:r>
          </a:p>
          <a:p>
            <a:r>
              <a:rPr lang="ru-RU" altLang="ru-RU" dirty="0"/>
              <a:t>https://solutions.1c.ru/digital/ar-vr/</a:t>
            </a:r>
          </a:p>
          <a:p>
            <a:endParaRPr lang="ru-RU" altLang="ru-RU" dirty="0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7A23AC1-AF3C-4CC6-BC4E-F33647F20DA9}" type="slidenum">
              <a:rPr lang="ru-RU" altLang="ru-RU"/>
              <a:pPr/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17727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В этой презентации я постарался ответить на все часто задаваемые вопросы корпоративных заказчиков, использующих зарубежные </a:t>
            </a:r>
            <a:r>
              <a:rPr lang="en-US" altLang="ru-RU" dirty="0"/>
              <a:t>ERP</a:t>
            </a:r>
            <a:r>
              <a:rPr lang="ru-RU" altLang="ru-RU" dirty="0"/>
              <a:t>-системы и планирующих переход на российское ПО.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/>
              <a:t>Если у вас остались вопросы, их можно задать по адресу </a:t>
            </a:r>
            <a:r>
              <a:rPr lang="en-US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solutions@1c.ru</a:t>
            </a:r>
          </a:p>
          <a:p>
            <a:r>
              <a:rPr lang="ru-RU" altLang="ru-RU" dirty="0"/>
              <a:t>С уважением, Алексей Нестеров, Директор по ERP-решениям фирмы "1С"</a:t>
            </a:r>
          </a:p>
          <a:p>
            <a:endParaRPr lang="ru-RU" altLang="ru-RU" dirty="0"/>
          </a:p>
          <a:p>
            <a:endParaRPr lang="ru-RU" altLang="ru-RU" dirty="0"/>
          </a:p>
        </p:txBody>
      </p:sp>
      <p:sp>
        <p:nvSpPr>
          <p:cNvPr id="10244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3A16E5C2-2599-439D-B78A-B973BE02311D}" type="slidenum">
              <a:rPr lang="ru-RU" altLang="ru-RU"/>
              <a:pPr/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5620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НА ЧТО ПЕРЕХОДИТЬ – КАКИЕ ВАРИАНТЫ? </a:t>
            </a:r>
          </a:p>
          <a:p>
            <a:r>
              <a:rPr lang="ru-RU" altLang="ru-RU" dirty="0"/>
              <a:t>Конечно на 1С!</a:t>
            </a:r>
          </a:p>
          <a:p>
            <a:r>
              <a:rPr lang="ru-RU" altLang="ru-RU" dirty="0"/>
              <a:t>Уже по итогам 2020 года по данным международного агентства </a:t>
            </a:r>
            <a:r>
              <a:rPr lang="en-US" altLang="ru-RU" dirty="0"/>
              <a:t>IDC</a:t>
            </a:r>
            <a:r>
              <a:rPr lang="ru-RU" altLang="ru-RU" dirty="0"/>
              <a:t> поставщик ПО </a:t>
            </a:r>
            <a:r>
              <a:rPr lang="en-US" altLang="ru-RU" dirty="0">
                <a:latin typeface="Arial" charset="0"/>
                <a:cs typeface="Arial" charset="0"/>
              </a:rPr>
              <a:t>SAP</a:t>
            </a:r>
            <a:r>
              <a:rPr lang="ru-RU" altLang="ru-RU" dirty="0">
                <a:latin typeface="Arial" charset="0"/>
                <a:cs typeface="Arial" charset="0"/>
              </a:rPr>
              <a:t> уступил в деньгах первое место на рынке фирме 1С в категории </a:t>
            </a:r>
            <a:r>
              <a:rPr lang="en-US" altLang="ru-RU" dirty="0">
                <a:latin typeface="Arial" charset="0"/>
                <a:cs typeface="Arial" charset="0"/>
              </a:rPr>
              <a:t>Enterprise </a:t>
            </a:r>
            <a:r>
              <a:rPr lang="ru-RU" altLang="ru-RU" dirty="0">
                <a:latin typeface="Arial" charset="0"/>
                <a:cs typeface="Arial" charset="0"/>
              </a:rPr>
              <a:t>Enterprise Resource Management Software - Программное обеспечение для управления корпоративными ресурсами/ ресурсами предприятия. За 2021 год данных нет, но тренд был понятен,.</a:t>
            </a:r>
          </a:p>
          <a:p>
            <a:r>
              <a:rPr lang="ru-RU" altLang="ru-RU" dirty="0">
                <a:latin typeface="Arial" charset="0"/>
                <a:cs typeface="Arial" charset="0"/>
              </a:rPr>
              <a:t>По данным </a:t>
            </a:r>
            <a:r>
              <a:rPr lang="en-US" altLang="ru-RU" dirty="0" err="1">
                <a:latin typeface="Arial" charset="0"/>
                <a:cs typeface="Arial" charset="0"/>
              </a:rPr>
              <a:t>Tadviser</a:t>
            </a:r>
            <a:r>
              <a:rPr lang="ru-RU" altLang="ru-RU" dirty="0">
                <a:latin typeface="Arial" charset="0"/>
                <a:cs typeface="Arial" charset="0"/>
              </a:rPr>
              <a:t> на декабрь 2020 года за прошедшие годы по количеству реализованных </a:t>
            </a:r>
            <a:r>
              <a:rPr lang="en-US" altLang="ru-RU" dirty="0">
                <a:latin typeface="Arial" charset="0"/>
                <a:cs typeface="Arial" charset="0"/>
              </a:rPr>
              <a:t>ERP</a:t>
            </a:r>
            <a:r>
              <a:rPr lang="ru-RU" altLang="ru-RU" dirty="0">
                <a:latin typeface="Arial" charset="0"/>
                <a:cs typeface="Arial" charset="0"/>
              </a:rPr>
              <a:t>-проектов безусловным лидером является 1С. В обзоре учтено около 4 тысяч проектов по 1С.</a:t>
            </a:r>
          </a:p>
          <a:p>
            <a:r>
              <a:rPr lang="ru-RU" altLang="ru-RU" dirty="0">
                <a:latin typeface="Arial" charset="0"/>
                <a:cs typeface="Arial" charset="0"/>
              </a:rPr>
              <a:t>Из свежих есть рейтинг </a:t>
            </a:r>
            <a:r>
              <a:rPr lang="en-US" altLang="ru-RU" dirty="0">
                <a:latin typeface="Arial" charset="0"/>
                <a:cs typeface="Arial" charset="0"/>
              </a:rPr>
              <a:t>ERP-</a:t>
            </a:r>
            <a:r>
              <a:rPr lang="ru-RU" altLang="ru-RU" dirty="0">
                <a:latin typeface="Arial" charset="0"/>
                <a:cs typeface="Arial" charset="0"/>
              </a:rPr>
              <a:t>систем 2022 от </a:t>
            </a:r>
            <a:r>
              <a:rPr lang="en-US" altLang="ru-RU" dirty="0" err="1">
                <a:latin typeface="Arial" charset="0"/>
                <a:cs typeface="Arial" charset="0"/>
              </a:rPr>
              <a:t>CNews</a:t>
            </a:r>
            <a:r>
              <a:rPr lang="ru-RU" altLang="ru-RU" dirty="0">
                <a:latin typeface="Arial" charset="0"/>
                <a:cs typeface="Arial" charset="0"/>
              </a:rPr>
              <a:t>, впервые только по российским системам</a:t>
            </a:r>
            <a:r>
              <a:rPr lang="en-US" altLang="ru-RU" dirty="0">
                <a:latin typeface="Arial" charset="0"/>
                <a:cs typeface="Arial" charset="0"/>
              </a:rPr>
              <a:t>. </a:t>
            </a:r>
            <a:r>
              <a:rPr lang="ru-RU" altLang="ru-RU" dirty="0">
                <a:latin typeface="Arial" charset="0"/>
                <a:cs typeface="Arial" charset="0"/>
              </a:rPr>
              <a:t>Он составлен в баллах интегрально по таким показателям, как функционал, дополнительные возможности, форматы поставки, условия тестового периода, кроссплатформенность и стоимость. В этом рейтинге 1С также в лидерах с заметным отрывом.</a:t>
            </a:r>
          </a:p>
          <a:p>
            <a:endParaRPr lang="ru-RU" altLang="ru-RU" dirty="0"/>
          </a:p>
          <a:p>
            <a:r>
              <a:rPr lang="ru-RU" altLang="ru-RU" dirty="0"/>
              <a:t>Источники: </a:t>
            </a:r>
          </a:p>
          <a:p>
            <a:r>
              <a:rPr lang="ru-RU" altLang="ru-RU" dirty="0"/>
              <a:t>Отчет </a:t>
            </a:r>
            <a:r>
              <a:rPr lang="en-US" altLang="ru-RU" dirty="0"/>
              <a:t>IDC</a:t>
            </a:r>
            <a:r>
              <a:rPr lang="ru-RU" altLang="ru-RU" dirty="0"/>
              <a:t> (распространяется на платной основе).</a:t>
            </a:r>
          </a:p>
          <a:p>
            <a:r>
              <a:rPr lang="en-US" altLang="ru-RU" dirty="0"/>
              <a:t>https://www.tadviser.ru/index.php/%D0%A1%D1%82%D0%B0%D1%82%D1%8C%D1%8F:%D0%A1%D0%B0%D0%BC%D1%8B%D0%B5_%D0%BF%D0%BE%D0%BF%D1%83%D0%BB%D1%8F%D1%80%D0%BD%D1%8B%D0%B5_ERP-%D1%81%D0%B8%D1%81%D1%82%D0%B5%D0%BC%D1%8B_%D0%B8_%D0%B2%D0%B5%D0%BD%D0%B4%D0%BE%D1%80%D1%8B-%D0%BB%D0%B8%D0%B4%D0%B5%D1%80%D1%8B</a:t>
            </a:r>
          </a:p>
          <a:p>
            <a:r>
              <a:rPr lang="en-US" altLang="ru-RU" dirty="0"/>
              <a:t>https://market.cnews.ru/research/erp_2022/2022-06-15_marketcnews_opublikoval_rejting</a:t>
            </a:r>
            <a:endParaRPr lang="ru-RU" altLang="ru-RU" dirty="0"/>
          </a:p>
        </p:txBody>
      </p:sp>
      <p:sp>
        <p:nvSpPr>
          <p:cNvPr id="1434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7B4B959D-259E-4BC9-B701-CA1932C3238E}" type="slidenum">
              <a:rPr lang="ru-RU" altLang="ru-RU"/>
              <a:pPr/>
              <a:t>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КРИТЕРИИ ВЫБОРА ERP-СИСТЕМ</a:t>
            </a:r>
          </a:p>
          <a:p>
            <a:r>
              <a:rPr lang="ru-RU" altLang="ru-RU" dirty="0"/>
              <a:t>Решающими аргументами в пользу выбора решения 1С по данным пользователей, которые они озвучивали партнерам, являются: </a:t>
            </a:r>
          </a:p>
          <a:p>
            <a:r>
              <a:rPr lang="ru-RU" altLang="ru-RU" dirty="0"/>
              <a:t>1. Невысокая стоимость не только лицензий, но и внедрения, поддержки и владения в целом – была и остается одним из наиболее часто упоминаемых клиентами ключевых факторов выбора решений 1С. На рынке </a:t>
            </a:r>
            <a:r>
              <a:rPr lang="en-US" altLang="ru-RU" dirty="0"/>
              <a:t>ERP</a:t>
            </a:r>
            <a:r>
              <a:rPr lang="ru-RU" altLang="ru-RU" dirty="0"/>
              <a:t> нам удается держать невысокие цены и при этом активно развивать решения за счет массовости рынка 1С:Предприятия в целом.</a:t>
            </a:r>
          </a:p>
          <a:p>
            <a:r>
              <a:rPr lang="ru-RU" altLang="ru-RU" dirty="0"/>
              <a:t>2. Последние годы огромную роль в выборе решения играет опыт внедрения. Очень многие клиенты выбирают 1С, имея положительный опыт.</a:t>
            </a:r>
          </a:p>
          <a:p>
            <a:r>
              <a:rPr lang="ru-RU" altLang="ru-RU" dirty="0"/>
              <a:t>3. Гибкость системы и возможность </a:t>
            </a:r>
            <a:r>
              <a:rPr lang="ru-RU" altLang="ru-RU" dirty="0" err="1"/>
              <a:t>кастомизировать</a:t>
            </a:r>
            <a:r>
              <a:rPr lang="ru-RU" altLang="ru-RU" dirty="0"/>
              <a:t> под себя бизнес- процессы, реализовать ноу-хау, не завися от вендора – один из важнейших факторов</a:t>
            </a:r>
          </a:p>
          <a:p>
            <a:r>
              <a:rPr lang="ru-RU" altLang="ru-RU" dirty="0"/>
              <a:t>4. Наличие большого выбора подрядчиков на проект и большого рынка специалистов 1С высоко ценится корпоративными заказчиками </a:t>
            </a:r>
          </a:p>
          <a:p>
            <a:r>
              <a:rPr lang="ru-RU" altLang="ru-RU" dirty="0"/>
              <a:t>5. Последние годы очень многие клиенты отмечают комплексный бизнес-функционал 1С как одну из основных причин выбора </a:t>
            </a:r>
            <a:r>
              <a:rPr lang="en-US" altLang="ru-RU" dirty="0"/>
              <a:t>ERP</a:t>
            </a:r>
            <a:r>
              <a:rPr lang="ru-RU" altLang="ru-RU" dirty="0"/>
              <a:t> решений от 1С. При этом учитывается не только </a:t>
            </a:r>
            <a:r>
              <a:rPr lang="en-US" altLang="ru-RU" dirty="0"/>
              <a:t>ERP</a:t>
            </a:r>
            <a:r>
              <a:rPr lang="ru-RU" altLang="ru-RU" dirty="0"/>
              <a:t>, но и комплекс 1С:Корпорация с УХ, ДО и ЗУП КОРП, а также более 50 отраслевых и специализированных решений, расширяющих их возможности</a:t>
            </a:r>
          </a:p>
          <a:p>
            <a:r>
              <a:rPr lang="ru-RU" altLang="ru-RU" dirty="0"/>
              <a:t>6. Обновления и поддержка законодательства всегда были сильными сторонами 1С, особенно часто этот фактор стали упоминать с 2022 года</a:t>
            </a:r>
          </a:p>
          <a:p>
            <a:r>
              <a:rPr lang="ru-RU" altLang="ru-RU" dirty="0"/>
              <a:t>7. Последние годы часто стали отмечать, что пользователям нравится работать в 1С – удобнее по сравнению со многими другими системами</a:t>
            </a:r>
          </a:p>
          <a:p>
            <a:r>
              <a:rPr lang="ru-RU" altLang="ru-RU" dirty="0"/>
              <a:t>8. Отраслевой функционал последние годы все чаще упоминают клиенты, что связано с формированием актуальной линейки решений под 1С:</a:t>
            </a:r>
            <a:r>
              <a:rPr lang="en-US" altLang="ru-RU" dirty="0"/>
              <a:t>ERP</a:t>
            </a:r>
            <a:r>
              <a:rPr lang="ru-RU" altLang="ru-RU" dirty="0"/>
              <a:t> и повышением среднего качества 1С</a:t>
            </a:r>
            <a:r>
              <a:rPr lang="en-US" altLang="ru-RU" dirty="0"/>
              <a:t>-</a:t>
            </a:r>
            <a:r>
              <a:rPr lang="ru-RU" altLang="ru-RU" dirty="0"/>
              <a:t>Совместных решений до уровня</a:t>
            </a:r>
            <a:r>
              <a:rPr lang="en-US" altLang="ru-RU" dirty="0"/>
              <a:t> </a:t>
            </a:r>
            <a:r>
              <a:rPr lang="ru-RU" altLang="ru-RU" dirty="0"/>
              <a:t>выше 4,5 баллов по 5-балльной шкале по данным прямого опроса нескольких тысяч пользователей сервиса 1С:КП Отраслевой. </a:t>
            </a:r>
          </a:p>
          <a:p>
            <a:r>
              <a:rPr lang="ru-RU" altLang="ru-RU" dirty="0"/>
              <a:t>9. Открытый код и легкость интеграции – также очень значимые для заказчиков факторы</a:t>
            </a:r>
            <a:endParaRPr lang="en-US" altLang="ru-RU" dirty="0"/>
          </a:p>
          <a:p>
            <a:r>
              <a:rPr lang="en-US" altLang="ru-RU" dirty="0"/>
              <a:t>10</a:t>
            </a:r>
            <a:r>
              <a:rPr lang="ru-RU" altLang="ru-RU" dirty="0"/>
              <a:t>.</a:t>
            </a:r>
            <a:r>
              <a:rPr lang="en-US" altLang="ru-RU" dirty="0"/>
              <a:t> </a:t>
            </a:r>
            <a:r>
              <a:rPr lang="ru-RU" altLang="ru-RU" dirty="0"/>
              <a:t>Широкая распространенность дает системе множество преимуществ</a:t>
            </a:r>
          </a:p>
          <a:p>
            <a:r>
              <a:rPr lang="ru-RU" altLang="ru-RU" dirty="0"/>
              <a:t>11. Чаще стали упоминать относительно быстрые сроки внедрения решений 1С</a:t>
            </a:r>
          </a:p>
          <a:p>
            <a:endParaRPr lang="ru-RU" altLang="ru-RU" dirty="0"/>
          </a:p>
          <a:p>
            <a:r>
              <a:rPr lang="ru-RU" altLang="ru-RU" dirty="0"/>
              <a:t>Источник:</a:t>
            </a:r>
          </a:p>
          <a:p>
            <a:r>
              <a:rPr lang="en-US" altLang="ru-RU" dirty="0"/>
              <a:t>https://v8.1c.ru/erp/migratsiya-s-drugih-sistem/</a:t>
            </a:r>
            <a:endParaRPr lang="ru-RU" altLang="ru-RU" dirty="0"/>
          </a:p>
          <a:p>
            <a:endParaRPr lang="ru-RU" altLang="ru-RU" dirty="0"/>
          </a:p>
        </p:txBody>
      </p:sp>
      <p:sp>
        <p:nvSpPr>
          <p:cNvPr id="16388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64D72960-E804-4129-8E5A-53B6D7479690}" type="slidenum">
              <a:rPr lang="ru-RU" altLang="ru-RU"/>
              <a:pPr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latin typeface="Arial" charset="0"/>
                <a:cs typeface="Arial" charset="0"/>
              </a:rPr>
              <a:t>Сейчас в мире все успешные системы автоматизации бизнеса, в том числе 1С, построены на платформенном подходе.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latin typeface="Arial" charset="0"/>
                <a:cs typeface="Arial" charset="0"/>
              </a:rPr>
              <a:t>Система программ 1С:Предприятие  - это набор приложений, построенных на платформе, являющейся средством разработки (конфигуратор, </a:t>
            </a:r>
            <a:r>
              <a:rPr lang="en-US" altLang="ru-RU" dirty="0">
                <a:latin typeface="Arial" charset="0"/>
                <a:cs typeface="Arial" charset="0"/>
              </a:rPr>
              <a:t>EDT</a:t>
            </a:r>
            <a:r>
              <a:rPr lang="ru-RU" altLang="ru-RU" dirty="0">
                <a:latin typeface="Arial" charset="0"/>
                <a:cs typeface="Arial" charset="0"/>
              </a:rPr>
              <a:t>) и средой исполнения.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latin typeface="Arial" charset="0"/>
                <a:cs typeface="Arial" charset="0"/>
              </a:rPr>
              <a:t>Правильный подход к разработке и продвижению решений обеспечивает рост числа пользователей 1С:Предприятия и ее рыночной доли.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latin typeface="Arial" charset="0"/>
                <a:cs typeface="Arial" charset="0"/>
              </a:rPr>
              <a:t>В 2021 году сформировано более 1 320 000 новых рабочих мест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latin typeface="Arial" charset="0"/>
                <a:cs typeface="Arial" charset="0"/>
              </a:rPr>
              <a:t>Учитывая, что стоимость лицензий 1С существенно ниже стоимости лицензий </a:t>
            </a:r>
            <a:r>
              <a:rPr lang="en-US" altLang="ru-RU" dirty="0">
                <a:latin typeface="Arial" charset="0"/>
                <a:cs typeface="Arial" charset="0"/>
              </a:rPr>
              <a:t>SAP</a:t>
            </a:r>
            <a:r>
              <a:rPr lang="ru-RU" altLang="ru-RU" dirty="0">
                <a:latin typeface="Arial" charset="0"/>
                <a:cs typeface="Arial" charset="0"/>
              </a:rPr>
              <a:t>, а также учитывая, что на 1С </a:t>
            </a:r>
            <a:r>
              <a:rPr lang="en-US" altLang="ru-RU" dirty="0">
                <a:latin typeface="Arial" charset="0"/>
                <a:cs typeface="Arial" charset="0"/>
              </a:rPr>
              <a:t>ERP</a:t>
            </a:r>
            <a:r>
              <a:rPr lang="ru-RU" altLang="ru-RU" dirty="0">
                <a:latin typeface="Arial" charset="0"/>
                <a:cs typeface="Arial" charset="0"/>
              </a:rPr>
              <a:t>-проектов раз в 5 больше, чем на </a:t>
            </a:r>
            <a:r>
              <a:rPr lang="en-US" altLang="ru-RU" dirty="0">
                <a:latin typeface="Arial" charset="0"/>
                <a:cs typeface="Arial" charset="0"/>
              </a:rPr>
              <a:t>SAP</a:t>
            </a:r>
            <a:r>
              <a:rPr lang="ru-RU" altLang="ru-RU" dirty="0">
                <a:latin typeface="Arial" charset="0"/>
                <a:cs typeface="Arial" charset="0"/>
              </a:rPr>
              <a:t>, по нашей оценке </a:t>
            </a:r>
            <a:r>
              <a:rPr lang="ru-RU" altLang="ru-RU" sz="1200" dirty="0">
                <a:latin typeface="Arial" charset="0"/>
              </a:rPr>
              <a:t>при пересчете данных </a:t>
            </a:r>
            <a:r>
              <a:rPr lang="en-US" altLang="ru-RU" sz="1200" dirty="0">
                <a:latin typeface="Arial" charset="0"/>
              </a:rPr>
              <a:t>IDC</a:t>
            </a:r>
            <a:r>
              <a:rPr lang="ru-RU" altLang="ru-RU" sz="1200" dirty="0">
                <a:latin typeface="Arial" charset="0"/>
              </a:rPr>
              <a:t> за 2020 г. </a:t>
            </a:r>
            <a:r>
              <a:rPr lang="ru-RU" altLang="ru-RU" dirty="0">
                <a:latin typeface="Arial" charset="0"/>
                <a:cs typeface="Arial" charset="0"/>
              </a:rPr>
              <a:t> порядка 85% рабочих мест для управления ресурсами предприятия в РФ автоматизировано на 1С:Предприятии.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latin typeface="Arial" charset="0"/>
                <a:cs typeface="Arial" charset="0"/>
              </a:rPr>
              <a:t>Источник: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latin typeface="Arial" charset="0"/>
                <a:cs typeface="Arial" charset="0"/>
              </a:rPr>
              <a:t>Выступления директора фирмы «1С» на различных мероприятиях.</a:t>
            </a:r>
            <a:endParaRPr lang="ru-RU" altLang="ru-RU" dirty="0"/>
          </a:p>
        </p:txBody>
      </p:sp>
      <p:sp>
        <p:nvSpPr>
          <p:cNvPr id="18436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0C293D31-035B-46C7-8804-F7D03D0210D7}" type="slidenum">
              <a:rPr lang="ru-RU" altLang="ru-RU"/>
              <a:pPr/>
              <a:t>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Иногда пользователи, не имеющие опыта работы с 1С:Предприятием на масштабных внедрениях, спрашивают, является ли платформа системой корпоративного уровня?</a:t>
            </a:r>
          </a:p>
          <a:p>
            <a:r>
              <a:rPr lang="ru-RU" altLang="ru-RU" dirty="0"/>
              <a:t>Мы утвердительно отвечаем на этот вопрос – 1С:Предприятие современная инновационная платформа корпоративного уровня мирового класса, ключевые ее характеристики приведены на слайде.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Что инновационного:</a:t>
            </a:r>
            <a:endParaRPr lang="ru-RU" sz="1200" kern="150" dirty="0">
              <a:effectLst/>
              <a:latin typeface="Calibri" panose="020F0502020204030204" pitchFamily="34" charset="0"/>
              <a:ea typeface="Arial Unicode MS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Технологическая платформа "1С:Предприятие 8" является уникальным сочетанием комплекса инструментов и технологий (</a:t>
            </a:r>
            <a:r>
              <a:rPr lang="ru-RU" sz="1200" kern="150" dirty="0" err="1">
                <a:effectLst/>
                <a:latin typeface="Times New Roman" panose="02020603050405020304" pitchFamily="18" charset="0"/>
                <a:ea typeface="Arial Unicode MS"/>
              </a:rPr>
              <a:t>full-stack</a:t>
            </a: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ru-RU" sz="1200" kern="150" dirty="0" err="1">
                <a:effectLst/>
                <a:latin typeface="Times New Roman" panose="02020603050405020304" pitchFamily="18" charset="0"/>
                <a:ea typeface="Arial Unicode MS"/>
              </a:rPr>
              <a:t>platform</a:t>
            </a: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), позволяющего создавать высоконагруженные кроссплатформенные бизнес-решения любой сложности, и концепции </a:t>
            </a:r>
            <a:r>
              <a:rPr lang="ru-RU" sz="1200" kern="150" dirty="0" err="1">
                <a:effectLst/>
                <a:latin typeface="Times New Roman" panose="02020603050405020304" pitchFamily="18" charset="0"/>
                <a:ea typeface="Arial Unicode MS"/>
              </a:rPr>
              <a:t>low-code</a:t>
            </a: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, позволяющей минимизировать объем написанного кода, значительную часть разработки вести в режиме визуального конструирования, и в ряде случаев модифицировать бизнес-логику приложения силами конечных пользователей. </a:t>
            </a:r>
            <a:endParaRPr lang="ru-RU" sz="1200" kern="150" dirty="0">
              <a:effectLst/>
              <a:latin typeface="Calibri" panose="020F0502020204030204" pitchFamily="34" charset="0"/>
              <a:ea typeface="Arial Unicode MS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В мире </a:t>
            </a:r>
            <a:r>
              <a:rPr lang="ru-RU" sz="1200" kern="150" dirty="0" err="1">
                <a:effectLst/>
                <a:latin typeface="Times New Roman" panose="02020603050405020304" pitchFamily="18" charset="0"/>
                <a:ea typeface="Arial Unicode MS"/>
              </a:rPr>
              <a:t>low-code</a:t>
            </a: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 платформы становятся все более востребованными, поскольку ускоряют цикл цифровой трансформации от бизнес-потребности до работающего бизнес-процесса. </a:t>
            </a:r>
            <a:endParaRPr lang="ru-RU" sz="1200" kern="150" dirty="0">
              <a:effectLst/>
              <a:latin typeface="Calibri" panose="020F0502020204030204" pitchFamily="34" charset="0"/>
              <a:ea typeface="Arial Unicode MS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В 2021 году аналитическая компания G2 включила платформу 1C:Enterprise (1С:Предприятие) в свой отчет как одного из лидеров в категории </a:t>
            </a:r>
            <a:r>
              <a:rPr lang="ru-RU" sz="1200" kern="150" dirty="0" err="1">
                <a:effectLst/>
                <a:latin typeface="Times New Roman" panose="02020603050405020304" pitchFamily="18" charset="0"/>
                <a:ea typeface="Arial Unicode MS"/>
              </a:rPr>
              <a:t>Low-code</a:t>
            </a: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ru-RU" sz="1200" kern="150" dirty="0" err="1">
                <a:effectLst/>
                <a:latin typeface="Times New Roman" panose="02020603050405020304" pitchFamily="18" charset="0"/>
                <a:ea typeface="Arial Unicode MS"/>
              </a:rPr>
              <a:t>development</a:t>
            </a: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ru-RU" sz="1200" kern="150" dirty="0" err="1">
                <a:effectLst/>
                <a:latin typeface="Times New Roman" panose="02020603050405020304" pitchFamily="18" charset="0"/>
                <a:ea typeface="Arial Unicode MS"/>
              </a:rPr>
              <a:t>platforms</a:t>
            </a: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. </a:t>
            </a:r>
            <a:endParaRPr lang="ru-RU" sz="1200" kern="150" dirty="0">
              <a:effectLst/>
              <a:latin typeface="Calibri" panose="020F0502020204030204" pitchFamily="34" charset="0"/>
              <a:ea typeface="Arial Unicode MS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В платформе "1С:Предприятие" реализуются такие инновации, как инструменты и сервисы машинного обучения, средства создания чат-ботов и виртуальных ассистентов. </a:t>
            </a:r>
            <a:endParaRPr lang="ru-RU" sz="1200" kern="150" dirty="0">
              <a:effectLst/>
              <a:latin typeface="Calibri" panose="020F0502020204030204" pitchFamily="34" charset="0"/>
              <a:ea typeface="Arial Unicode MS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В ее состав входят  1С:Аналитика – продукт класса BI (Business Intelligence), предназначенный для быстрого построения аналитических отчетов и интерактивного анализа данных "на лету" и 1С:Шина – продукт класса ESB (Enterprise Service </a:t>
            </a:r>
            <a:r>
              <a:rPr lang="ru-RU" sz="1200" kern="150" dirty="0" err="1">
                <a:effectLst/>
                <a:latin typeface="Times New Roman" panose="02020603050405020304" pitchFamily="18" charset="0"/>
                <a:ea typeface="Arial Unicode MS"/>
              </a:rPr>
              <a:t>Bus</a:t>
            </a: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, сервисная шина предприятия), предназначенный для обмена данными между различными информационными системами.</a:t>
            </a:r>
            <a:endParaRPr lang="ru-RU" sz="1200" kern="150" dirty="0">
              <a:effectLst/>
              <a:latin typeface="Calibri" panose="020F0502020204030204" pitchFamily="34" charset="0"/>
              <a:ea typeface="Arial Unicode MS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Поддерживается работа в режиме «облачного» сервиса (</a:t>
            </a:r>
            <a:r>
              <a:rPr lang="ru-RU" sz="1200" kern="150" dirty="0" err="1">
                <a:effectLst/>
                <a:latin typeface="Times New Roman" panose="02020603050405020304" pitchFamily="18" charset="0"/>
                <a:ea typeface="Arial Unicode MS"/>
              </a:rPr>
              <a:t>SaaS</a:t>
            </a: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) и на мобильных устройствах.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200" kern="150" dirty="0">
              <a:effectLst/>
              <a:latin typeface="Calibri" panose="020F0502020204030204" pitchFamily="34" charset="0"/>
              <a:ea typeface="Arial Unicode MS"/>
            </a:endParaRPr>
          </a:p>
          <a:p>
            <a:r>
              <a:rPr lang="ru-RU" altLang="ru-RU" dirty="0"/>
              <a:t>Источник: </a:t>
            </a:r>
          </a:p>
          <a:p>
            <a:r>
              <a:rPr lang="en-US" altLang="ru-RU" dirty="0"/>
              <a:t>https://v8.1c.ru/platforma/</a:t>
            </a:r>
            <a:endParaRPr lang="ru-RU" altLang="ru-RU" dirty="0"/>
          </a:p>
        </p:txBody>
      </p:sp>
      <p:sp>
        <p:nvSpPr>
          <p:cNvPr id="20484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68E529DE-0586-4917-BF1F-16275B592FA6}" type="slidenum">
              <a:rPr lang="ru-RU" altLang="ru-RU">
                <a:solidFill>
                  <a:srgbClr val="000000"/>
                </a:solidFill>
              </a:rPr>
              <a:pPr/>
              <a:t>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xmlns="" id="{D1C68388-86AE-1C3A-E9D9-AF66B9CACC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xmlns="" id="{293974D8-1657-D368-F814-802C97CA8B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В мире </a:t>
            </a:r>
            <a:r>
              <a:rPr lang="ru-RU" sz="1200" kern="150" dirty="0" err="1">
                <a:effectLst/>
                <a:latin typeface="Times New Roman" panose="02020603050405020304" pitchFamily="18" charset="0"/>
                <a:ea typeface="Arial Unicode MS"/>
              </a:rPr>
              <a:t>low-code</a:t>
            </a: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 платформы становятся все более востребованными, поскольку ускоряют цикл цифровой трансформации от бизнес-потребности до работающего бизнес-процесса. </a:t>
            </a:r>
            <a:endParaRPr lang="ru-RU" sz="1200" kern="150" dirty="0">
              <a:effectLst/>
              <a:latin typeface="Calibri" panose="020F0502020204030204" pitchFamily="34" charset="0"/>
              <a:ea typeface="Arial Unicode MS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В ежеквартальном рейтинге </a:t>
            </a:r>
            <a:r>
              <a:rPr lang="en-US" sz="1200" kern="150" dirty="0">
                <a:effectLst/>
                <a:latin typeface="Times New Roman" panose="02020603050405020304" pitchFamily="18" charset="0"/>
                <a:ea typeface="Arial Unicode MS"/>
              </a:rPr>
              <a:t>G2's Europe Regional Grid Report for Low Code Development Platforms </a:t>
            </a: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по оценкам пользователей Платформа 1</a:t>
            </a:r>
            <a:r>
              <a:rPr lang="en-US" sz="1200" kern="150" dirty="0">
                <a:effectLst/>
                <a:latin typeface="Times New Roman" panose="02020603050405020304" pitchFamily="18" charset="0"/>
                <a:ea typeface="Arial Unicode MS"/>
              </a:rPr>
              <a:t>C:Enterprise </a:t>
            </a: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получила статусы </a:t>
            </a:r>
            <a:r>
              <a:rPr lang="en-US" sz="1200" kern="150" dirty="0">
                <a:effectLst/>
                <a:latin typeface="Times New Roman" panose="02020603050405020304" pitchFamily="18" charset="0"/>
                <a:ea typeface="Arial Unicode MS"/>
              </a:rPr>
              <a:t>High Performer Summer 2022 </a:t>
            </a: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и стала лидером сразу в 3х категориях осеннего рейтинга.</a:t>
            </a:r>
            <a:endParaRPr lang="en-US" sz="1200" kern="15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Пользователи высоко оценили простоту использования, качество поддержки и лёгкость установки.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200" kern="15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50" dirty="0">
                <a:effectLst/>
                <a:latin typeface="Times New Roman" panose="02020603050405020304" pitchFamily="18" charset="0"/>
                <a:ea typeface="Arial Unicode MS"/>
              </a:rPr>
              <a:t>Источник: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b="0" i="0" u="none" strike="noStrike" baseline="0" dirty="0">
                <a:solidFill>
                  <a:srgbClr val="009999"/>
                </a:solidFill>
                <a:latin typeface="Futura PT"/>
              </a:rPr>
              <a:t>https://www.g2.com/categories/low-code-development-platforms</a:t>
            </a:r>
            <a:endParaRPr lang="ru-RU" sz="1200" kern="150" dirty="0">
              <a:effectLst/>
              <a:latin typeface="Calibri" panose="020F0502020204030204" pitchFamily="34" charset="0"/>
              <a:ea typeface="Arial Unicode MS"/>
            </a:endParaRPr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xmlns="" id="{EF7BF109-DAA3-EB73-A318-C2FE5AC6B1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122F3AD-A185-48ED-B9CA-D63ABA05CB1C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Работает ли 1С в облаке? Конечно работает.</a:t>
            </a:r>
          </a:p>
          <a:p>
            <a:r>
              <a:rPr lang="ru-RU" altLang="ru-RU" dirty="0"/>
              <a:t>1С:Предприятие – полноценная облачная платформа, работающая в том числе в концепции разделения данных </a:t>
            </a:r>
            <a:r>
              <a:rPr lang="ru-RU" altLang="ru-RU" dirty="0" err="1"/>
              <a:t>multitenancy</a:t>
            </a:r>
            <a:r>
              <a:rPr lang="ru-RU" altLang="ru-RU" dirty="0"/>
              <a:t> — «множественная аренда») — элемент архитектуры программного обеспечения, где единый экземпляр приложения обслуживает множество организаций-клиентов.</a:t>
            </a:r>
          </a:p>
          <a:p>
            <a:r>
              <a:rPr lang="ru-RU" altLang="ru-RU" dirty="0"/>
              <a:t>В такой архитектуре реализованы масштабные государственные проекты в Москве на 2 300 учреждений и 18 000 пользователей, в Санкт-Петербурге на 1 886 учреждений, в Иркутской области на 650 учреждений и 4 000 пользователей.</a:t>
            </a:r>
          </a:p>
          <a:p>
            <a:r>
              <a:rPr lang="ru-RU" altLang="ru-RU" dirty="0"/>
              <a:t>Облачные технологии 1С:Предприятия позволили нам развернуть флагманское решение 1С:</a:t>
            </a:r>
            <a:r>
              <a:rPr lang="en-US" altLang="ru-RU" dirty="0"/>
              <a:t>ERP</a:t>
            </a:r>
            <a:r>
              <a:rPr lang="ru-RU" altLang="ru-RU" dirty="0"/>
              <a:t> в публичном облаке 1С:ФРЕШ</a:t>
            </a:r>
            <a:r>
              <a:rPr lang="en-US" altLang="ru-RU" dirty="0"/>
              <a:t> </a:t>
            </a:r>
            <a:r>
              <a:rPr lang="ru-RU" altLang="ru-RU" dirty="0"/>
              <a:t>по технологии </a:t>
            </a:r>
            <a:r>
              <a:rPr lang="en-US" altLang="ru-RU" dirty="0"/>
              <a:t>SAAS</a:t>
            </a:r>
            <a:r>
              <a:rPr lang="ru-RU" altLang="ru-RU" dirty="0"/>
              <a:t>.</a:t>
            </a:r>
          </a:p>
          <a:p>
            <a:r>
              <a:rPr lang="ru-RU" altLang="ru-RU" dirty="0"/>
              <a:t>Это делает его доступным даже для небольших компаний, которые предоставили отзывы об успешном внедрении.</a:t>
            </a:r>
          </a:p>
          <a:p>
            <a:r>
              <a:rPr lang="ru-RU" altLang="ru-RU" dirty="0"/>
              <a:t>Возможность 6 месяцев бесплатно пользоваться продуктом в облаке полезна самым различным организациям для изучения продукта и начала работы в нем. Данные всегда можно перенести в локальную базу.</a:t>
            </a:r>
          </a:p>
          <a:p>
            <a:r>
              <a:rPr lang="ru-RU" altLang="ru-RU" dirty="0"/>
              <a:t>Средства расширения конфигурации позволяют выполнять кастомизацию решения для каждого клиента индивидуально, не снимая решение с поддержки.</a:t>
            </a:r>
          </a:p>
          <a:p>
            <a:endParaRPr lang="ru-RU" altLang="ru-RU" dirty="0"/>
          </a:p>
          <a:p>
            <a:r>
              <a:rPr lang="ru-RU" altLang="ru-RU" dirty="0"/>
              <a:t>Источник:</a:t>
            </a:r>
          </a:p>
          <a:p>
            <a:r>
              <a:rPr lang="en-US" altLang="ru-RU" dirty="0"/>
              <a:t>https://erp.1cfresh.com/</a:t>
            </a:r>
            <a:endParaRPr lang="ru-RU" altLang="ru-RU" dirty="0"/>
          </a:p>
          <a:p>
            <a:endParaRPr lang="ru-RU" altLang="ru-RU" dirty="0"/>
          </a:p>
        </p:txBody>
      </p:sp>
      <p:sp>
        <p:nvSpPr>
          <p:cNvPr id="2253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8345913-87E5-4357-BA2C-FA22694AC963}" type="slidenum">
              <a:rPr lang="ru-RU" altLang="ru-RU">
                <a:solidFill>
                  <a:srgbClr val="000000"/>
                </a:solidFill>
              </a:rPr>
              <a:pPr/>
              <a:t>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Мы помогли самым крупным заказчикам получить от систем 1С ту производительность, которая им нужна. </a:t>
            </a:r>
          </a:p>
          <a:p>
            <a:r>
              <a:rPr lang="ru-RU" altLang="ru-RU" dirty="0"/>
              <a:t>Озвучиваем примеры со слайда.</a:t>
            </a:r>
          </a:p>
          <a:p>
            <a:r>
              <a:rPr lang="ru-RU" altLang="ru-RU" dirty="0"/>
              <a:t>В самых высоконагруженных системах уровня централизованных общероссийских систем или систем уровня всех бюджетных предприятий города Москвы, мы добивались положительного результата – еще ни разу не было такого, чтобы мы не нашли решение.</a:t>
            </a:r>
          </a:p>
          <a:p>
            <a:r>
              <a:rPr lang="ru-RU" altLang="ru-RU" dirty="0"/>
              <a:t>Этим занимается специально выделенный отдел в 1С, взаимодействуя с заказчиками через экспертов по технологическим вопросам по проекту 1С:Центры корпоративной технологической поддержки.</a:t>
            </a:r>
          </a:p>
        </p:txBody>
      </p:sp>
      <p:sp>
        <p:nvSpPr>
          <p:cNvPr id="2253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8345913-87E5-4357-BA2C-FA22694AC963}" type="slidenum">
              <a:rPr lang="ru-RU" altLang="ru-RU">
                <a:solidFill>
                  <a:srgbClr val="000000"/>
                </a:solidFill>
              </a:rPr>
              <a:pPr/>
              <a:t>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17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2048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 userDrawn="1"/>
        </p:nvSpPr>
        <p:spPr bwMode="auto">
          <a:xfrm>
            <a:off x="2159845" y="503783"/>
            <a:ext cx="4752528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1400" b="1" dirty="0">
                <a:solidFill>
                  <a:srgbClr val="F7E300"/>
                </a:solidFill>
                <a:latin typeface="Arial" charset="0"/>
              </a:rPr>
              <a:t>XXIII международная научно-практическая конференция Новые Информационные Технологии в Образовании. </a:t>
            </a:r>
          </a:p>
          <a:p>
            <a:pPr>
              <a:defRPr/>
            </a:pPr>
            <a:r>
              <a:rPr lang="ru-RU" altLang="ru-RU" sz="1400" b="1" dirty="0">
                <a:solidFill>
                  <a:srgbClr val="F7E300"/>
                </a:solidFill>
                <a:latin typeface="Arial" charset="0"/>
              </a:rPr>
              <a:t>31 января 2023 г. Москва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760244" y="2651016"/>
            <a:ext cx="4354684" cy="1178143"/>
          </a:xfrm>
        </p:spPr>
        <p:txBody>
          <a:bodyPr/>
          <a:lstStyle>
            <a:lvl1pPr>
              <a:defRPr sz="3528" b="1">
                <a:solidFill>
                  <a:srgbClr val="231F2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8583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51947" y="919090"/>
            <a:ext cx="5942251" cy="48013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 lang="ru-RU" altLang="ru-RU" dirty="0">
                <a:solidFill>
                  <a:srgbClr val="4E5557"/>
                </a:solidFill>
                <a:ea typeface="+mn-ea"/>
              </a:defRPr>
            </a:lvl1pPr>
          </a:lstStyle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952041" y="1969991"/>
            <a:ext cx="9616407" cy="362816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01242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46380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 userDrawn="1"/>
        </p:nvSpPr>
        <p:spPr bwMode="auto">
          <a:xfrm>
            <a:off x="5892250" y="919967"/>
            <a:ext cx="4898208" cy="48013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31F2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F20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F20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F20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F20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2520" dirty="0">
                <a:solidFill>
                  <a:schemeClr val="bg1"/>
                </a:solidFill>
              </a:rPr>
              <a:t>Образец заголовка 2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52040" y="919090"/>
            <a:ext cx="4717481" cy="48013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 lang="ru-RU" altLang="ru-RU" dirty="0">
                <a:solidFill>
                  <a:srgbClr val="4E5557"/>
                </a:solidFill>
                <a:ea typeface="+mn-ea"/>
              </a:defRPr>
            </a:lvl1pPr>
          </a:lstStyle>
          <a:p>
            <a:pPr lvl="0"/>
            <a:r>
              <a:rPr lang="ru-RU" altLang="ru-RU"/>
              <a:t>Образец заголовка</a:t>
            </a:r>
            <a:endParaRPr lang="ru-RU" altLang="ru-RU" dirty="0"/>
          </a:p>
        </p:txBody>
      </p:sp>
      <p:sp>
        <p:nvSpPr>
          <p:cNvPr id="6" name="Текст 2"/>
          <p:cNvSpPr>
            <a:spLocks noGrp="1"/>
          </p:cNvSpPr>
          <p:nvPr>
            <p:ph idx="1"/>
          </p:nvPr>
        </p:nvSpPr>
        <p:spPr>
          <a:xfrm>
            <a:off x="952040" y="1969991"/>
            <a:ext cx="4536036" cy="362816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Текст 2"/>
          <p:cNvSpPr>
            <a:spLocks noGrp="1"/>
          </p:cNvSpPr>
          <p:nvPr>
            <p:ph idx="11"/>
          </p:nvPr>
        </p:nvSpPr>
        <p:spPr>
          <a:xfrm>
            <a:off x="6032412" y="1981967"/>
            <a:ext cx="4536036" cy="362816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C000"/>
                </a:solidFill>
              </a:defRPr>
            </a:lvl1pPr>
            <a:lvl2pPr>
              <a:defRPr>
                <a:solidFill>
                  <a:srgbClr val="FFC000"/>
                </a:solidFill>
              </a:defRPr>
            </a:lvl2pPr>
            <a:lvl3pPr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rgbClr val="FFC000"/>
                </a:solidFill>
              </a:defRPr>
            </a:lvl4pPr>
            <a:lvl5pPr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65752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59181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62038" y="982968"/>
            <a:ext cx="943439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952041" y="2094057"/>
            <a:ext cx="9616407" cy="350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68448" y="6026164"/>
            <a:ext cx="890038" cy="34600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512">
                <a:solidFill>
                  <a:srgbClr val="898989"/>
                </a:solidFill>
              </a:defRPr>
            </a:lvl1pPr>
          </a:lstStyle>
          <a:p>
            <a:fld id="{B09329AE-A24A-4D57-AEC1-8FB509F821C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540000" y="6084000"/>
            <a:ext cx="9616407" cy="2862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260" b="1" dirty="0">
                <a:solidFill>
                  <a:srgbClr val="4E5557"/>
                </a:solidFill>
                <a:latin typeface="Arial" panose="020B0604020202020204" pitchFamily="34" charset="0"/>
              </a:rPr>
              <a:t>Конференция Новые Информационные Технологии в Образовании. 31 января 2023 г. Москва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6" r:id="rId2"/>
    <p:sldLayoutId id="2147484147" r:id="rId3"/>
    <p:sldLayoutId id="2147484144" r:id="rId4"/>
    <p:sldLayoutId id="2147484145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altLang="ru-RU" sz="2520" b="1" kern="1200" dirty="0">
          <a:solidFill>
            <a:srgbClr val="4E5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20" b="1">
          <a:solidFill>
            <a:srgbClr val="4E5557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20" b="1">
          <a:solidFill>
            <a:srgbClr val="4E5557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20" b="1">
          <a:solidFill>
            <a:srgbClr val="4E5557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20" b="1">
          <a:solidFill>
            <a:srgbClr val="4E5557"/>
          </a:solidFill>
          <a:latin typeface="Arial" charset="0"/>
          <a:cs typeface="Arial" charset="0"/>
        </a:defRPr>
      </a:lvl5pPr>
      <a:lvl6pPr marL="576026" algn="l" rtl="0" eaLnBrk="1" fontAlgn="base" hangingPunct="1">
        <a:spcBef>
          <a:spcPct val="0"/>
        </a:spcBef>
        <a:spcAft>
          <a:spcPct val="0"/>
        </a:spcAft>
        <a:defRPr sz="3528">
          <a:solidFill>
            <a:schemeClr val="tx1"/>
          </a:solidFill>
          <a:latin typeface="Arial" charset="0"/>
          <a:cs typeface="Arial" charset="0"/>
        </a:defRPr>
      </a:lvl6pPr>
      <a:lvl7pPr marL="1152053" algn="l" rtl="0" eaLnBrk="1" fontAlgn="base" hangingPunct="1">
        <a:spcBef>
          <a:spcPct val="0"/>
        </a:spcBef>
        <a:spcAft>
          <a:spcPct val="0"/>
        </a:spcAft>
        <a:defRPr sz="3528">
          <a:solidFill>
            <a:schemeClr val="tx1"/>
          </a:solidFill>
          <a:latin typeface="Arial" charset="0"/>
          <a:cs typeface="Arial" charset="0"/>
        </a:defRPr>
      </a:lvl7pPr>
      <a:lvl8pPr marL="1728079" algn="l" rtl="0" eaLnBrk="1" fontAlgn="base" hangingPunct="1">
        <a:spcBef>
          <a:spcPct val="0"/>
        </a:spcBef>
        <a:spcAft>
          <a:spcPct val="0"/>
        </a:spcAft>
        <a:defRPr sz="3528">
          <a:solidFill>
            <a:schemeClr val="tx1"/>
          </a:solidFill>
          <a:latin typeface="Arial" charset="0"/>
          <a:cs typeface="Arial" charset="0"/>
        </a:defRPr>
      </a:lvl8pPr>
      <a:lvl9pPr marL="2304105" algn="l" rtl="0" eaLnBrk="1" fontAlgn="base" hangingPunct="1">
        <a:spcBef>
          <a:spcPct val="0"/>
        </a:spcBef>
        <a:spcAft>
          <a:spcPct val="0"/>
        </a:spcAft>
        <a:defRPr sz="3528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6011" indent="-226011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charset="0"/>
        <a:buChar char="•"/>
        <a:defRPr kern="1200">
          <a:solidFill>
            <a:srgbClr val="231F2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4021" indent="-22801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charset="0"/>
        <a:buChar char="•"/>
        <a:defRPr sz="2016" kern="1200">
          <a:solidFill>
            <a:srgbClr val="231F2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0031" indent="-226011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charset="0"/>
        <a:buChar char="•"/>
        <a:defRPr sz="1764" kern="1200">
          <a:solidFill>
            <a:srgbClr val="231F2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8041" indent="-22801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charset="0"/>
        <a:buChar char="•"/>
        <a:defRPr sz="1512" kern="1200">
          <a:solidFill>
            <a:srgbClr val="231F2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34052" indent="-226011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charset="0"/>
        <a:buChar char="•"/>
        <a:defRPr sz="1260" kern="1200">
          <a:solidFill>
            <a:srgbClr val="231F2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168145" indent="-288013" algn="l" defTabSz="11520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744171" indent="-288013" algn="l" defTabSz="11520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320197" indent="-288013" algn="l" defTabSz="11520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4896223" indent="-288013" algn="l" defTabSz="11520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520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6026" algn="l" defTabSz="11520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2053" algn="l" defTabSz="11520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8079" algn="l" defTabSz="11520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4105" algn="l" defTabSz="11520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80131" algn="l" defTabSz="11520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6158" algn="l" defTabSz="11520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2184" algn="l" defTabSz="11520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8210" algn="l" defTabSz="11520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4.gif"/><Relationship Id="rId18" Type="http://schemas.openxmlformats.org/officeDocument/2006/relationships/image" Target="../media/image49.gif"/><Relationship Id="rId26" Type="http://schemas.openxmlformats.org/officeDocument/2006/relationships/image" Target="../media/image57.gif"/><Relationship Id="rId3" Type="http://schemas.openxmlformats.org/officeDocument/2006/relationships/image" Target="../media/image34.png"/><Relationship Id="rId21" Type="http://schemas.openxmlformats.org/officeDocument/2006/relationships/image" Target="../media/image52.gif"/><Relationship Id="rId34" Type="http://schemas.openxmlformats.org/officeDocument/2006/relationships/image" Target="../media/image65.png"/><Relationship Id="rId7" Type="http://schemas.openxmlformats.org/officeDocument/2006/relationships/image" Target="../media/image38.gif"/><Relationship Id="rId12" Type="http://schemas.openxmlformats.org/officeDocument/2006/relationships/image" Target="../media/image43.gif"/><Relationship Id="rId17" Type="http://schemas.openxmlformats.org/officeDocument/2006/relationships/image" Target="../media/image48.gif"/><Relationship Id="rId25" Type="http://schemas.openxmlformats.org/officeDocument/2006/relationships/image" Target="../media/image56.gif"/><Relationship Id="rId3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7.gif"/><Relationship Id="rId20" Type="http://schemas.openxmlformats.org/officeDocument/2006/relationships/image" Target="../media/image51.gif"/><Relationship Id="rId29" Type="http://schemas.openxmlformats.org/officeDocument/2006/relationships/image" Target="../media/image6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gif"/><Relationship Id="rId24" Type="http://schemas.openxmlformats.org/officeDocument/2006/relationships/image" Target="../media/image55.gif"/><Relationship Id="rId32" Type="http://schemas.openxmlformats.org/officeDocument/2006/relationships/image" Target="../media/image63.gif"/><Relationship Id="rId5" Type="http://schemas.openxmlformats.org/officeDocument/2006/relationships/image" Target="../media/image36.png"/><Relationship Id="rId15" Type="http://schemas.openxmlformats.org/officeDocument/2006/relationships/image" Target="../media/image46.gif"/><Relationship Id="rId23" Type="http://schemas.openxmlformats.org/officeDocument/2006/relationships/image" Target="../media/image54.gif"/><Relationship Id="rId28" Type="http://schemas.openxmlformats.org/officeDocument/2006/relationships/image" Target="../media/image59.gif"/><Relationship Id="rId36" Type="http://schemas.openxmlformats.org/officeDocument/2006/relationships/image" Target="../media/image67.png"/><Relationship Id="rId10" Type="http://schemas.openxmlformats.org/officeDocument/2006/relationships/image" Target="../media/image41.gif"/><Relationship Id="rId19" Type="http://schemas.openxmlformats.org/officeDocument/2006/relationships/image" Target="../media/image50.png"/><Relationship Id="rId31" Type="http://schemas.openxmlformats.org/officeDocument/2006/relationships/image" Target="../media/image62.gif"/><Relationship Id="rId4" Type="http://schemas.openxmlformats.org/officeDocument/2006/relationships/image" Target="../media/image35.png"/><Relationship Id="rId9" Type="http://schemas.openxmlformats.org/officeDocument/2006/relationships/image" Target="../media/image40.gif"/><Relationship Id="rId14" Type="http://schemas.openxmlformats.org/officeDocument/2006/relationships/image" Target="../media/image45.gif"/><Relationship Id="rId22" Type="http://schemas.openxmlformats.org/officeDocument/2006/relationships/image" Target="../media/image53.gif"/><Relationship Id="rId27" Type="http://schemas.openxmlformats.org/officeDocument/2006/relationships/image" Target="../media/image58.gif"/><Relationship Id="rId30" Type="http://schemas.openxmlformats.org/officeDocument/2006/relationships/image" Target="../media/image61.gif"/><Relationship Id="rId35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8.png"/><Relationship Id="rId21" Type="http://schemas.openxmlformats.org/officeDocument/2006/relationships/image" Target="../media/image86.jpeg"/><Relationship Id="rId34" Type="http://schemas.openxmlformats.org/officeDocument/2006/relationships/image" Target="../media/image99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33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32" Type="http://schemas.openxmlformats.org/officeDocument/2006/relationships/image" Target="../media/image97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jpeg"/><Relationship Id="rId28" Type="http://schemas.openxmlformats.org/officeDocument/2006/relationships/image" Target="../media/image93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31" Type="http://schemas.openxmlformats.org/officeDocument/2006/relationships/image" Target="../media/image96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143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30.png"/><Relationship Id="rId10" Type="http://schemas.openxmlformats.org/officeDocument/2006/relationships/image" Target="../media/image149.png"/><Relationship Id="rId4" Type="http://schemas.openxmlformats.org/officeDocument/2006/relationships/image" Target="../media/image144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30.png"/><Relationship Id="rId7" Type="http://schemas.openxmlformats.org/officeDocument/2006/relationships/image" Target="../media/image159.png"/><Relationship Id="rId12" Type="http://schemas.openxmlformats.org/officeDocument/2006/relationships/image" Target="../media/image5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8.png"/><Relationship Id="rId11" Type="http://schemas.openxmlformats.org/officeDocument/2006/relationships/image" Target="../media/image56.gif"/><Relationship Id="rId5" Type="http://schemas.openxmlformats.org/officeDocument/2006/relationships/image" Target="../media/image157.png"/><Relationship Id="rId10" Type="http://schemas.openxmlformats.org/officeDocument/2006/relationships/image" Target="../media/image54.gif"/><Relationship Id="rId4" Type="http://schemas.openxmlformats.org/officeDocument/2006/relationships/image" Target="../media/image131.png"/><Relationship Id="rId9" Type="http://schemas.openxmlformats.org/officeDocument/2006/relationships/image" Target="../media/image1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4"/>
          <p:cNvSpPr>
            <a:spLocks noGrp="1"/>
          </p:cNvSpPr>
          <p:nvPr>
            <p:ph type="title"/>
          </p:nvPr>
        </p:nvSpPr>
        <p:spPr>
          <a:xfrm>
            <a:off x="5670242" y="1979719"/>
            <a:ext cx="5534149" cy="2928750"/>
          </a:xfrm>
        </p:spPr>
        <p:txBody>
          <a:bodyPr/>
          <a:lstStyle/>
          <a:p>
            <a:pPr>
              <a:defRPr/>
            </a:pPr>
            <a:r>
              <a:rPr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Как пересесть 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российскую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ERP</a:t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включить цифровой форсаж?</a:t>
            </a:r>
            <a:r>
              <a:rPr sz="2016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sz="2016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sz="2016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sz="2016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опросы и ответы</a:t>
            </a:r>
          </a:p>
        </p:txBody>
      </p:sp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5670242" y="4994009"/>
            <a:ext cx="3718100" cy="148848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Алексей Нестеров</a:t>
            </a:r>
          </a:p>
          <a:p>
            <a:pPr>
              <a:defRPr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Директор по </a:t>
            </a:r>
            <a:r>
              <a:rPr lang="en-US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ERP-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решениям</a:t>
            </a:r>
          </a:p>
          <a:p>
            <a:pPr>
              <a:defRPr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en-US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solutions@1c.ru</a:t>
            </a:r>
          </a:p>
          <a:p>
            <a:pPr>
              <a:defRPr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5C88BC-4372-0AF8-D76A-43A7220C63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3700" y="719807"/>
            <a:ext cx="4716463" cy="787908"/>
          </a:xfrm>
        </p:spPr>
        <p:txBody>
          <a:bodyPr/>
          <a:lstStyle/>
          <a:p>
            <a:r>
              <a:rPr lang="ru-RU" dirty="0"/>
              <a:t>НА ЛИНУКСЕ РАБОТАЕТ?</a:t>
            </a:r>
            <a:br>
              <a:rPr lang="ru-RU" dirty="0"/>
            </a:br>
            <a:r>
              <a:rPr lang="ru-RU" altLang="ru-RU" sz="2000" dirty="0">
                <a:solidFill>
                  <a:srgbClr val="868D90"/>
                </a:solidFill>
                <a:latin typeface="Arial" charset="0"/>
                <a:cs typeface="Arial" charset="0"/>
              </a:rPr>
              <a:t>1С:</a:t>
            </a:r>
            <a:r>
              <a:rPr lang="en-US" altLang="ru-RU" sz="2000" dirty="0">
                <a:solidFill>
                  <a:srgbClr val="868D90"/>
                </a:solidFill>
                <a:latin typeface="Arial" charset="0"/>
                <a:cs typeface="Arial" charset="0"/>
              </a:rPr>
              <a:t>ERP </a:t>
            </a:r>
            <a:r>
              <a:rPr lang="ru-RU" altLang="ru-RU" sz="2000" dirty="0">
                <a:solidFill>
                  <a:srgbClr val="868D90"/>
                </a:solidFill>
                <a:latin typeface="Arial" charset="0"/>
                <a:cs typeface="Arial" charset="0"/>
              </a:rPr>
              <a:t>на </a:t>
            </a:r>
            <a:r>
              <a:rPr lang="ru-RU" sz="2000" dirty="0">
                <a:solidFill>
                  <a:srgbClr val="868D90"/>
                </a:solidFill>
                <a:latin typeface="Arial" charset="0"/>
                <a:cs typeface="Arial" charset="0"/>
              </a:rPr>
              <a:t>СУБД </a:t>
            </a:r>
            <a:r>
              <a:rPr lang="en-US" sz="2000" dirty="0">
                <a:solidFill>
                  <a:srgbClr val="868D90"/>
                </a:solidFill>
                <a:latin typeface="Arial" charset="0"/>
                <a:cs typeface="Arial" charset="0"/>
              </a:rPr>
              <a:t>PostgreSQL</a:t>
            </a:r>
            <a:endParaRPr lang="ru-RU" sz="2000" dirty="0">
              <a:solidFill>
                <a:srgbClr val="868D9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66F4AF24-A1FD-D2BA-8CEE-1831683D0113}"/>
              </a:ext>
            </a:extLst>
          </p:cNvPr>
          <p:cNvSpPr txBox="1">
            <a:spLocks/>
          </p:cNvSpPr>
          <p:nvPr/>
        </p:nvSpPr>
        <p:spPr bwMode="auto">
          <a:xfrm>
            <a:off x="5943575" y="719807"/>
            <a:ext cx="47164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ru-RU" altLang="ru-RU" sz="2520" b="1" kern="1200" dirty="0">
                <a:solidFill>
                  <a:srgbClr val="4E5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20" b="1">
                <a:solidFill>
                  <a:srgbClr val="4E555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20" b="1">
                <a:solidFill>
                  <a:srgbClr val="4E555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20" b="1">
                <a:solidFill>
                  <a:srgbClr val="4E555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20" b="1">
                <a:solidFill>
                  <a:srgbClr val="4E5557"/>
                </a:solidFill>
                <a:latin typeface="Arial" charset="0"/>
                <a:cs typeface="Arial" charset="0"/>
              </a:defRPr>
            </a:lvl5pPr>
            <a:lvl6pPr marL="576026" algn="l" rtl="0" eaLnBrk="1" fontAlgn="base" hangingPunct="1">
              <a:spcBef>
                <a:spcPct val="0"/>
              </a:spcBef>
              <a:spcAft>
                <a:spcPct val="0"/>
              </a:spcAft>
              <a:defRPr sz="3528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152053" algn="l" rtl="0" eaLnBrk="1" fontAlgn="base" hangingPunct="1">
              <a:spcBef>
                <a:spcPct val="0"/>
              </a:spcBef>
              <a:spcAft>
                <a:spcPct val="0"/>
              </a:spcAft>
              <a:defRPr sz="3528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728079" algn="l" rtl="0" eaLnBrk="1" fontAlgn="base" hangingPunct="1">
              <a:spcBef>
                <a:spcPct val="0"/>
              </a:spcBef>
              <a:spcAft>
                <a:spcPct val="0"/>
              </a:spcAft>
              <a:defRPr sz="3528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304105" algn="l" rtl="0" eaLnBrk="1" fontAlgn="base" hangingPunct="1">
              <a:spcBef>
                <a:spcPct val="0"/>
              </a:spcBef>
              <a:spcAft>
                <a:spcPct val="0"/>
              </a:spcAft>
              <a:defRPr sz="3528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dirty="0">
                <a:solidFill>
                  <a:schemeClr val="bg1"/>
                </a:solidFill>
              </a:rPr>
              <a:t>СКОЛЬКО ВНЕДРЕНИЙ?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DAAAD4-E80D-C713-9320-7B1E96F20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10</a:t>
            </a:fld>
            <a:endParaRPr lang="ru-RU" altLang="ru-RU" dirty="0">
              <a:solidFill>
                <a:srgbClr val="898989"/>
              </a:solidFill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A7251433-EE40-59CD-75F3-03628C9E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000" y="1583903"/>
            <a:ext cx="45367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756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FFC000"/>
                </a:solidFill>
                <a:latin typeface="Arial" charset="0"/>
              </a:rPr>
              <a:t>В справочнике внедренных 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решений «1С» с отбором по СУБД </a:t>
            </a:r>
            <a:r>
              <a:rPr lang="en-US" altLang="ru-RU" sz="1600" b="1" dirty="0">
                <a:solidFill>
                  <a:schemeClr val="bg1"/>
                </a:solidFill>
                <a:latin typeface="Arial" charset="0"/>
              </a:rPr>
              <a:t>PostgreSQL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600" b="1" dirty="0">
                <a:solidFill>
                  <a:srgbClr val="FFC000"/>
                </a:solidFill>
                <a:latin typeface="Arial" charset="0"/>
              </a:rPr>
              <a:t>опубликовано более 2800 внедрений, </a:t>
            </a:r>
            <a:r>
              <a:rPr lang="ru-RU" altLang="ru-RU" sz="1600" b="1" dirty="0" smtClean="0">
                <a:solidFill>
                  <a:srgbClr val="FFC000"/>
                </a:solidFill>
                <a:latin typeface="Arial" charset="0"/>
              </a:rPr>
              <a:t/>
            </a:r>
            <a:br>
              <a:rPr lang="ru-RU" altLang="ru-RU" sz="1600" b="1" dirty="0" smtClean="0">
                <a:solidFill>
                  <a:srgbClr val="FFC000"/>
                </a:solidFill>
                <a:latin typeface="Arial" charset="0"/>
              </a:rPr>
            </a:br>
            <a:r>
              <a:rPr lang="ru-RU" altLang="ru-RU" sz="1600" b="1" dirty="0" smtClean="0">
                <a:solidFill>
                  <a:schemeClr val="bg1"/>
                </a:solidFill>
                <a:latin typeface="Arial" charset="0"/>
              </a:rPr>
              <a:t>крупнейшее 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на 12000 рабочих мест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6E4654D-468C-58AA-FB04-33B9BF1E5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268" y="2856030"/>
            <a:ext cx="4674491" cy="268831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0B18615-D35F-470E-B56A-2D8EBCB3A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9383" r="7333" b="17131"/>
          <a:stretch/>
        </p:blipFill>
        <p:spPr bwMode="auto">
          <a:xfrm>
            <a:off x="660256" y="2733129"/>
            <a:ext cx="1570158" cy="62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1C2C68CF-9C1E-48ED-AADD-6910CBE36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139" y="2603011"/>
            <a:ext cx="3435572" cy="85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  <a:defRPr sz="1400" b="1">
                <a:solidFill>
                  <a:srgbClr val="F28104"/>
                </a:solidFill>
                <a:latin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ru-RU" sz="1200" dirty="0"/>
              <a:t>АО «Александринская горно-рудная компания»</a:t>
            </a:r>
            <a:endParaRPr lang="ru-RU" altLang="ru-RU" sz="1200" dirty="0"/>
          </a:p>
          <a:p>
            <a:pPr marL="0" indent="0">
              <a:spcBef>
                <a:spcPts val="200"/>
              </a:spcBef>
              <a:buNone/>
            </a:pPr>
            <a:r>
              <a:rPr lang="ru-RU" alt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50% увеличилась скорость получения информации, </a:t>
            </a:r>
            <a:r>
              <a:rPr lang="ru-RU" altLang="ru-RU" sz="1200" dirty="0"/>
              <a:t>360 АРМ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39AA57B1-C2BF-4778-BBBA-0393E9E61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139" y="4732306"/>
            <a:ext cx="3286447" cy="88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  <a:defRPr sz="1400" b="1">
                <a:solidFill>
                  <a:srgbClr val="F28104"/>
                </a:solidFill>
                <a:latin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ru-RU" sz="1200" dirty="0"/>
              <a:t>ООО «Интеллектуальные коммунальные системы»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Сокращение финансовых расходов,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ru-RU" altLang="ru-RU" sz="1200" dirty="0"/>
              <a:t>310 АРМ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294B5C8A-0CAA-46C1-8F69-F3D616771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32" y="4616202"/>
            <a:ext cx="1083103" cy="109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B512B05A-0AA7-42A8-AE64-42C6DBE5C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139" y="3663836"/>
            <a:ext cx="3435572" cy="85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  <a:defRPr sz="1400" b="1">
                <a:solidFill>
                  <a:srgbClr val="F28104"/>
                </a:solidFill>
                <a:latin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ru-RU" sz="1200" dirty="0"/>
              <a:t>АО «Ремдизель»</a:t>
            </a:r>
            <a:endParaRPr lang="ru-RU" altLang="ru-RU" sz="1200" dirty="0"/>
          </a:p>
          <a:p>
            <a:pPr marL="0" indent="0">
              <a:spcBef>
                <a:spcPts val="200"/>
              </a:spcBef>
              <a:buNone/>
            </a:pPr>
            <a:r>
              <a:rPr lang="ru-RU" alt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Вся основная логика процессов предприятия построена на типовых объектах системы, </a:t>
            </a:r>
            <a:r>
              <a:rPr lang="ru-RU" altLang="ru-RU" sz="1200" dirty="0"/>
              <a:t>500 АРМ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xmlns="" id="{235B196F-F60D-496E-91C9-BD53BE943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139" y="1625401"/>
            <a:ext cx="3435572" cy="67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  <a:defRPr sz="1400" b="1">
                <a:solidFill>
                  <a:srgbClr val="F28104"/>
                </a:solidFill>
                <a:latin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ru-RU" sz="1200" dirty="0"/>
              <a:t>АО «Русская медная компания»</a:t>
            </a:r>
            <a:endParaRPr lang="ru-RU" altLang="ru-RU" sz="1200" dirty="0"/>
          </a:p>
          <a:p>
            <a:pPr marL="0" indent="0">
              <a:spcBef>
                <a:spcPts val="200"/>
              </a:spcBef>
              <a:buNone/>
            </a:pPr>
            <a:r>
              <a:rPr lang="ru-RU" alt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Построена единая система для работы всех подразделений </a:t>
            </a:r>
            <a:r>
              <a:rPr lang="ru-RU" alt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компании</a:t>
            </a:r>
            <a:r>
              <a:rPr lang="ru-RU" alt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altLang="ru-RU" sz="1200" dirty="0"/>
              <a:t>500 АРМ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3E6AC6DD-B1A1-4935-A97E-A2F0A29743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07050" y="30876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B9505C0D-E5FD-4E87-8961-AC4651F6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86" y="1659271"/>
            <a:ext cx="1466156" cy="6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3F3230D7-2565-4180-840C-698540111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2" y="3919764"/>
            <a:ext cx="1473625" cy="24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8556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5C88BC-4372-0AF8-D76A-43A7220C63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2111" y="720136"/>
            <a:ext cx="4716463" cy="1095685"/>
          </a:xfrm>
        </p:spPr>
        <p:txBody>
          <a:bodyPr/>
          <a:lstStyle/>
          <a:p>
            <a:r>
              <a:rPr lang="ru-RU" dirty="0"/>
              <a:t>КАКОЕ ОБОРУДОВАНИЕ</a:t>
            </a:r>
            <a:br>
              <a:rPr lang="ru-RU" dirty="0"/>
            </a:br>
            <a:r>
              <a:rPr lang="ru-RU" sz="2000" dirty="0">
                <a:solidFill>
                  <a:srgbClr val="868D90"/>
                </a:solidFill>
                <a:latin typeface="Arial" charset="0"/>
                <a:cs typeface="Arial" charset="0"/>
              </a:rPr>
              <a:t>используют на практике, есть бенчмаркинг?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66F4AF24-A1FD-D2BA-8CEE-1831683D0113}"/>
              </a:ext>
            </a:extLst>
          </p:cNvPr>
          <p:cNvSpPr txBox="1">
            <a:spLocks/>
          </p:cNvSpPr>
          <p:nvPr/>
        </p:nvSpPr>
        <p:spPr bwMode="auto">
          <a:xfrm>
            <a:off x="5917476" y="719807"/>
            <a:ext cx="47164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ru-RU" altLang="ru-RU" sz="2520" b="1" kern="1200" dirty="0">
                <a:solidFill>
                  <a:srgbClr val="4E5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20" b="1">
                <a:solidFill>
                  <a:srgbClr val="4E555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20" b="1">
                <a:solidFill>
                  <a:srgbClr val="4E555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20" b="1">
                <a:solidFill>
                  <a:srgbClr val="4E555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20" b="1">
                <a:solidFill>
                  <a:srgbClr val="4E5557"/>
                </a:solidFill>
                <a:latin typeface="Arial" charset="0"/>
                <a:cs typeface="Arial" charset="0"/>
              </a:defRPr>
            </a:lvl5pPr>
            <a:lvl6pPr marL="576026" algn="l" rtl="0" eaLnBrk="1" fontAlgn="base" hangingPunct="1">
              <a:spcBef>
                <a:spcPct val="0"/>
              </a:spcBef>
              <a:spcAft>
                <a:spcPct val="0"/>
              </a:spcAft>
              <a:defRPr sz="3528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152053" algn="l" rtl="0" eaLnBrk="1" fontAlgn="base" hangingPunct="1">
              <a:spcBef>
                <a:spcPct val="0"/>
              </a:spcBef>
              <a:spcAft>
                <a:spcPct val="0"/>
              </a:spcAft>
              <a:defRPr sz="3528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728079" algn="l" rtl="0" eaLnBrk="1" fontAlgn="base" hangingPunct="1">
              <a:spcBef>
                <a:spcPct val="0"/>
              </a:spcBef>
              <a:spcAft>
                <a:spcPct val="0"/>
              </a:spcAft>
              <a:defRPr sz="3528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304105" algn="l" rtl="0" eaLnBrk="1" fontAlgn="base" hangingPunct="1">
              <a:spcBef>
                <a:spcPct val="0"/>
              </a:spcBef>
              <a:spcAft>
                <a:spcPct val="0"/>
              </a:spcAft>
              <a:defRPr sz="3528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bg1"/>
                </a:solidFill>
              </a:rPr>
              <a:t>КАК СДЕЛАТЬ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САЙЗИНГ</a:t>
            </a:r>
            <a:endParaRPr lang="ru-RU" sz="2000" dirty="0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DAAAD4-E80D-C713-9320-7B1E96F20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11</a:t>
            </a:fld>
            <a:endParaRPr lang="ru-RU" altLang="ru-RU" dirty="0">
              <a:solidFill>
                <a:srgbClr val="898989"/>
              </a:solidFill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45F7F4A7-091E-64F8-B73F-210F50E04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111" y="1934939"/>
            <a:ext cx="4714803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  <a:defRPr sz="1400" b="1">
                <a:solidFill>
                  <a:srgbClr val="F28104"/>
                </a:solidFill>
                <a:latin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sz="1600" b="0" dirty="0">
                <a:solidFill>
                  <a:schemeClr val="tx1"/>
                </a:solidFill>
              </a:rPr>
              <a:t>Для консультаций по выбору серверного оборудования рекомендуется обращаться к партнерам </a:t>
            </a:r>
            <a:r>
              <a:rPr lang="ru-RU" altLang="ru-RU" sz="1600" b="0" dirty="0"/>
              <a:t>1С:Центры ERP</a:t>
            </a:r>
            <a:r>
              <a:rPr lang="ru-RU" altLang="ru-RU" sz="1600" b="0" dirty="0">
                <a:solidFill>
                  <a:schemeClr val="tx1"/>
                </a:solidFill>
              </a:rPr>
              <a:t>, имеющим сертифицированных </a:t>
            </a:r>
            <a:r>
              <a:rPr lang="ru-RU" altLang="ru-RU" sz="1600" b="0" dirty="0"/>
              <a:t>«1С:Экспертов по технологическим вопросам».</a:t>
            </a:r>
          </a:p>
          <a:p>
            <a:r>
              <a:rPr lang="ru-RU" altLang="ru-RU" sz="1600" b="0" dirty="0">
                <a:solidFill>
                  <a:schemeClr val="tx1"/>
                </a:solidFill>
              </a:rPr>
              <a:t>На сайте «1С» </a:t>
            </a:r>
            <a:r>
              <a:rPr lang="ru-RU" altLang="ru-RU" sz="1600" b="0" dirty="0"/>
              <a:t>можно ознакомиться с примерами оборудования, которое реально использовалось </a:t>
            </a:r>
            <a:r>
              <a:rPr lang="ru-RU" altLang="ru-RU" sz="1600" b="0" dirty="0">
                <a:solidFill>
                  <a:schemeClr val="tx1"/>
                </a:solidFill>
              </a:rPr>
              <a:t>на момент выполнения работ по проектам ЦКТП. </a:t>
            </a:r>
            <a:endParaRPr lang="en-US" altLang="ru-RU" sz="1600" b="0" dirty="0">
              <a:solidFill>
                <a:schemeClr val="tx1"/>
              </a:solidFill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A7251433-EE40-59CD-75F3-03628C9E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476" y="2276688"/>
            <a:ext cx="48833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756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Для расчета параметров серверного оборудования предлагаем </a:t>
            </a:r>
            <a:r>
              <a:rPr lang="ru-RU" altLang="ru-RU" sz="1600" b="1" dirty="0">
                <a:solidFill>
                  <a:srgbClr val="FFC000"/>
                </a:solidFill>
                <a:latin typeface="Arial" charset="0"/>
              </a:rPr>
              <a:t>воспользоваться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600" b="1" dirty="0">
                <a:solidFill>
                  <a:srgbClr val="FFC000"/>
                </a:solidFill>
                <a:latin typeface="Arial" charset="0"/>
              </a:rPr>
              <a:t>методикой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 в технологической базе знаний в статье </a:t>
            </a:r>
            <a:r>
              <a:rPr lang="ru-RU" altLang="ru-RU" sz="1600" b="1" dirty="0">
                <a:solidFill>
                  <a:srgbClr val="FFC000"/>
                </a:solidFill>
                <a:latin typeface="Arial" charset="0"/>
              </a:rPr>
              <a:t>«Расчет параметров серверного оборудования»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2ACDDD1-40AA-72C5-CAEA-CFE84346E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276" y="3824000"/>
            <a:ext cx="4550216" cy="18116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77287F7-400E-3A38-84CE-15293302C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96" y="4389040"/>
            <a:ext cx="4550216" cy="1230231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66F4AF24-A1FD-D2BA-8CEE-1831683D0113}"/>
              </a:ext>
            </a:extLst>
          </p:cNvPr>
          <p:cNvSpPr txBox="1">
            <a:spLocks/>
          </p:cNvSpPr>
          <p:nvPr/>
        </p:nvSpPr>
        <p:spPr bwMode="auto">
          <a:xfrm>
            <a:off x="5927121" y="1471428"/>
            <a:ext cx="42256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ru-RU" altLang="ru-RU" sz="2520" b="1" kern="1200" dirty="0">
                <a:solidFill>
                  <a:srgbClr val="4E5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20" b="1">
                <a:solidFill>
                  <a:srgbClr val="4E555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20" b="1">
                <a:solidFill>
                  <a:srgbClr val="4E555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20" b="1">
                <a:solidFill>
                  <a:srgbClr val="4E555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20" b="1">
                <a:solidFill>
                  <a:srgbClr val="4E5557"/>
                </a:solidFill>
                <a:latin typeface="Arial" charset="0"/>
                <a:cs typeface="Arial" charset="0"/>
              </a:defRPr>
            </a:lvl5pPr>
            <a:lvl6pPr marL="576026" algn="l" rtl="0" eaLnBrk="1" fontAlgn="base" hangingPunct="1">
              <a:spcBef>
                <a:spcPct val="0"/>
              </a:spcBef>
              <a:spcAft>
                <a:spcPct val="0"/>
              </a:spcAft>
              <a:defRPr sz="3528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152053" algn="l" rtl="0" eaLnBrk="1" fontAlgn="base" hangingPunct="1">
              <a:spcBef>
                <a:spcPct val="0"/>
              </a:spcBef>
              <a:spcAft>
                <a:spcPct val="0"/>
              </a:spcAft>
              <a:defRPr sz="3528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728079" algn="l" rtl="0" eaLnBrk="1" fontAlgn="base" hangingPunct="1">
              <a:spcBef>
                <a:spcPct val="0"/>
              </a:spcBef>
              <a:spcAft>
                <a:spcPct val="0"/>
              </a:spcAft>
              <a:defRPr sz="3528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304105" algn="l" rtl="0" eaLnBrk="1" fontAlgn="base" hangingPunct="1">
              <a:spcBef>
                <a:spcPct val="0"/>
              </a:spcBef>
              <a:spcAft>
                <a:spcPct val="0"/>
              </a:spcAft>
              <a:defRPr sz="3528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rgbClr val="FFC000"/>
                </a:solidFill>
                <a:latin typeface="Arial" charset="0"/>
                <a:cs typeface="Arial" charset="0"/>
              </a:rPr>
              <a:t>вычислительных </a:t>
            </a:r>
            <a:br>
              <a:rPr lang="ru-RU" sz="2000" dirty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ru-RU" sz="2000" dirty="0">
                <a:solidFill>
                  <a:srgbClr val="FFC000"/>
                </a:solidFill>
                <a:latin typeface="Arial" charset="0"/>
                <a:cs typeface="Arial" charset="0"/>
              </a:rPr>
              <a:t>ресурсов?</a:t>
            </a:r>
          </a:p>
        </p:txBody>
      </p:sp>
    </p:spTree>
    <p:extLst>
      <p:ext uri="{BB962C8B-B14F-4D97-AF65-F5344CB8AC3E}">
        <p14:creationId xmlns:p14="http://schemas.microsoft.com/office/powerpoint/2010/main" val="38302156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1" descr="C:\Users\Morozov_AN\Desktop\download (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t="31522" r="14238" b="34239"/>
          <a:stretch/>
        </p:blipFill>
        <p:spPr bwMode="auto">
          <a:xfrm>
            <a:off x="863699" y="3037764"/>
            <a:ext cx="1280337" cy="33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64000" y="721550"/>
            <a:ext cx="904858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4E5557"/>
                </a:solidFill>
                <a:latin typeface="Arial" charset="0"/>
              </a:rPr>
              <a:t>ЧТО ТАКОЕ ЦКТП?</a:t>
            </a:r>
          </a:p>
          <a:p>
            <a:pPr eaLnBrk="1" hangingPunct="1"/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ЦЕНТРЫ КОРПОРАТИВНОЙ </a:t>
            </a:r>
          </a:p>
          <a:p>
            <a:pPr eaLnBrk="1" hangingPunct="1"/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ТЕХНОЛОГИЧЕСКОЙ ПОДДЕРЖКИ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864001" y="1989727"/>
            <a:ext cx="97044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indent="0">
              <a:spcBef>
                <a:spcPts val="378"/>
              </a:spcBef>
              <a:buClr>
                <a:srgbClr val="F28104"/>
              </a:buClr>
            </a:pPr>
            <a:r>
              <a:rPr lang="ru-RU" altLang="ru-RU" sz="1400" b="1" dirty="0">
                <a:latin typeface="Arial" charset="0"/>
              </a:rPr>
              <a:t>Направление деятельности партнеров-франчайзи «1С» по оказанию специализированных услуг </a:t>
            </a:r>
            <a:r>
              <a:rPr lang="en-US" altLang="ru-RU" sz="1400" b="1" dirty="0">
                <a:latin typeface="Arial" charset="0"/>
              </a:rPr>
              <a:t/>
            </a:r>
            <a:br>
              <a:rPr lang="en-US" altLang="ru-RU" sz="1400" b="1" dirty="0">
                <a:latin typeface="Arial" charset="0"/>
              </a:rPr>
            </a:br>
            <a:r>
              <a:rPr lang="ru-RU" altLang="ru-RU" sz="1400" b="1" dirty="0">
                <a:latin typeface="Arial" charset="0"/>
              </a:rPr>
              <a:t>для клиентов корпоративного сектора, направленных на повышение технологического качества информационных систем.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20286" y="2672723"/>
            <a:ext cx="457657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>
                <a:latin typeface="Arial" charset="0"/>
              </a:rPr>
              <a:t>ЦКТП – РАБОТЫ:</a:t>
            </a:r>
          </a:p>
          <a:p>
            <a:pPr marL="252000" indent="-252000">
              <a:spcBef>
                <a:spcPts val="3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latin typeface="Arial" charset="0"/>
              </a:rPr>
              <a:t>Оптимизация производительности операций</a:t>
            </a:r>
          </a:p>
          <a:p>
            <a:pPr marL="252000" indent="-252000">
              <a:spcBef>
                <a:spcPts val="3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latin typeface="Arial" charset="0"/>
              </a:rPr>
              <a:t>Обеспечение работоспособности и устойчивости системы</a:t>
            </a:r>
          </a:p>
          <a:p>
            <a:pPr marL="252000" indent="-252000">
              <a:spcBef>
                <a:spcPts val="3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latin typeface="Arial" charset="0"/>
              </a:rPr>
              <a:t>Определение оптимальных параметров оборудования</a:t>
            </a:r>
          </a:p>
          <a:p>
            <a:pPr marL="252000" indent="-252000">
              <a:spcBef>
                <a:spcPts val="3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latin typeface="Arial" charset="0"/>
              </a:rPr>
              <a:t>Проведение нагрузочных тестов</a:t>
            </a:r>
          </a:p>
          <a:p>
            <a:pPr marL="252000" indent="-252000">
              <a:spcBef>
                <a:spcPts val="3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latin typeface="Arial" charset="0"/>
              </a:rPr>
              <a:t>Выработка архитектуры системы</a:t>
            </a:r>
          </a:p>
          <a:p>
            <a:pPr marL="252000" indent="-252000">
              <a:spcBef>
                <a:spcPts val="3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latin typeface="Arial" charset="0"/>
              </a:rPr>
              <a:t>Настройка системы по методикам «1С»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120285" y="4488030"/>
            <a:ext cx="46085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charset="0"/>
              </a:rPr>
              <a:t>ПОКАЗАТЕЛИ ТЕХНОЛОГИЧЕСКОГО КАЧЕСТВА:</a:t>
            </a:r>
          </a:p>
          <a:p>
            <a:pPr marL="252000" indent="-252000">
              <a:spcBef>
                <a:spcPts val="3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Arial" charset="0"/>
              </a:rPr>
              <a:t>Производительность</a:t>
            </a:r>
          </a:p>
          <a:p>
            <a:pPr marL="252000" indent="-252000">
              <a:spcBef>
                <a:spcPts val="3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Arial" charset="0"/>
              </a:rPr>
              <a:t>Работоспособность</a:t>
            </a:r>
          </a:p>
          <a:p>
            <a:pPr marL="252000" indent="-252000">
              <a:spcBef>
                <a:spcPts val="3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Arial" charset="0"/>
              </a:rPr>
              <a:t>Устойчивость</a:t>
            </a:r>
          </a:p>
          <a:p>
            <a:pPr marL="252000" indent="-252000">
              <a:spcBef>
                <a:spcPts val="3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Arial" charset="0"/>
              </a:rPr>
              <a:t>Масштабируемость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9FAC0869-602B-6F1B-035D-50CB7771F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5074619"/>
            <a:ext cx="4824000" cy="540000"/>
          </a:xfrm>
          <a:prstGeom prst="rect">
            <a:avLst/>
          </a:prstGeom>
          <a:solidFill>
            <a:srgbClr val="FFD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647700" indent="-190500" defTabSz="685800">
              <a:lnSpc>
                <a:spcPct val="90000"/>
              </a:lnSpc>
              <a:spcBef>
                <a:spcPts val="7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7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3pPr>
            <a:lvl4pPr marL="1625600" indent="-254000" defTabSz="685800">
              <a:lnSpc>
                <a:spcPct val="90000"/>
              </a:lnSpc>
              <a:spcBef>
                <a:spcPts val="7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4pPr>
            <a:lvl5pPr marL="2082800" indent="-254000" defTabSz="685800">
              <a:lnSpc>
                <a:spcPct val="90000"/>
              </a:lnSpc>
              <a:spcBef>
                <a:spcPts val="7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5pPr>
            <a:lvl6pPr marL="2540000" indent="-254000" defTabSz="6858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6pPr>
            <a:lvl7pPr marL="2997200" indent="-254000" defTabSz="6858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7pPr>
            <a:lvl8pPr marL="3454400" indent="-254000" defTabSz="6858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8pPr>
            <a:lvl9pPr marL="3911600" indent="-254000" defTabSz="6858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cs typeface="Calibri Light" pitchFamily="34" charset="0"/>
                <a:sym typeface="Calibri Light" pitchFamily="34" charset="0"/>
              </a:rPr>
              <a:t>Более 100 успешных проектов за 12 лет.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cs typeface="Calibri Light" pitchFamily="34" charset="0"/>
                <a:sym typeface="Calibri Light" pitchFamily="34" charset="0"/>
              </a:rPr>
              <a:t>150 компаний с услугами КОРП-поддержки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863699" y="3600127"/>
            <a:ext cx="4897339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55600"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7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marL="252000" lvl="1" indent="-252000">
              <a:spcBef>
                <a:spcPts val="3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latin typeface="Arial" charset="0"/>
              </a:rPr>
              <a:t>Подготовка и проведение нагрузочного теста.</a:t>
            </a:r>
          </a:p>
          <a:p>
            <a:pPr marL="252000" lvl="1" indent="-252000">
              <a:spcBef>
                <a:spcPts val="3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latin typeface="Arial" charset="0"/>
              </a:rPr>
              <a:t>Работы по переводу рабочей системы.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2159845" y="4320207"/>
            <a:ext cx="36011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55600"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7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indent="0" eaLnBrk="1" hangingPunct="1">
              <a:spcBef>
                <a:spcPct val="0"/>
              </a:spcBef>
              <a:buSzPct val="110000"/>
              <a:buNone/>
            </a:pPr>
            <a:r>
              <a:rPr lang="ru-RU" altLang="ru-RU" sz="1200" dirty="0">
                <a:latin typeface="Arial" charset="0"/>
              </a:rPr>
              <a:t>Поддержка перевода системы управления закупочной деятельностью АО «Почта России» </a:t>
            </a:r>
            <a:r>
              <a:rPr lang="en-US" altLang="ru-RU" sz="1200" dirty="0">
                <a:latin typeface="Arial" charset="0"/>
              </a:rPr>
              <a:t/>
            </a:r>
            <a:br>
              <a:rPr lang="en-US" altLang="ru-RU" sz="1200" dirty="0">
                <a:latin typeface="Arial" charset="0"/>
              </a:rPr>
            </a:br>
            <a:r>
              <a:rPr lang="ru-RU" altLang="ru-RU" sz="1200" dirty="0">
                <a:latin typeface="Arial" charset="0"/>
              </a:rPr>
              <a:t>на «Управление холдингом» 3.0. </a:t>
            </a:r>
          </a:p>
        </p:txBody>
      </p:sp>
      <p:pic>
        <p:nvPicPr>
          <p:cNvPr id="19" name="Picture 22" descr="C:\Users\Morozov_AN\Desktop\1200px-Russian_Pos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4385122"/>
            <a:ext cx="1063328" cy="51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159845" y="2880047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Перевод информационной системы, принадлежащей компании «Магнит»,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 использование СУБД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PostgreSQL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от 1С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280524" y="5905856"/>
            <a:ext cx="2677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400" b="1" dirty="0">
                <a:latin typeface="Arial" charset="0"/>
                <a:sym typeface="Arial" panose="020B0604020202020204" pitchFamily="34" charset="0"/>
              </a:rPr>
              <a:t>Куда обращаться: </a:t>
            </a:r>
            <a:r>
              <a:rPr lang="en-AU" altLang="ru-RU" sz="1400" b="1" dirty="0">
                <a:solidFill>
                  <a:srgbClr val="F28104"/>
                </a:solidFill>
                <a:latin typeface="Arial" charset="0"/>
                <a:sym typeface="Arial" panose="020B0604020202020204" pitchFamily="34" charset="0"/>
              </a:rPr>
              <a:t>CorpTechSupport@1c.ru</a:t>
            </a:r>
            <a:endParaRPr lang="ru-RU" sz="1400" b="1" dirty="0">
              <a:solidFill>
                <a:srgbClr val="F28104"/>
              </a:solidFill>
              <a:latin typeface="Arial" charset="0"/>
            </a:endParaRPr>
          </a:p>
        </p:txBody>
      </p:sp>
      <p:pic>
        <p:nvPicPr>
          <p:cNvPr id="14" name="Рисунок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668" y="5069068"/>
            <a:ext cx="978477" cy="54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xmlns="" id="{34C0A57D-D875-40D5-9A11-4E08E8FC6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12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672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864000" y="720000"/>
            <a:ext cx="4036922" cy="8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ФУНКЦИОНАЛА – </a:t>
            </a:r>
            <a:br>
              <a:rPr lang="ru-RU" altLang="ru-RU" sz="2600" b="1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ХВАТИТ?</a:t>
            </a:r>
          </a:p>
        </p:txBody>
      </p:sp>
      <p:sp>
        <p:nvSpPr>
          <p:cNvPr id="23559" name="Text Box 4"/>
          <p:cNvSpPr txBox="1">
            <a:spLocks noChangeArrowheads="1"/>
          </p:cNvSpPr>
          <p:nvPr/>
        </p:nvSpPr>
        <p:spPr bwMode="auto">
          <a:xfrm>
            <a:off x="3816000" y="720000"/>
            <a:ext cx="5314143" cy="8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ОТРАСЛЕВАЯ СПЕЦИФИКА – </a:t>
            </a:r>
            <a:br>
              <a:rPr lang="ru-RU" altLang="ru-RU" sz="2600" b="1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УЧТЕНА?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F238A-2BA4-4205-99CD-FA2B1C85E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73" y="2566701"/>
            <a:ext cx="4139799" cy="18418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7075855-782E-4B2C-BA0D-2E604249BA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57" y="4379986"/>
            <a:ext cx="3024723" cy="13803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910E496-D8C6-4A2B-BA4F-6A35419220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95" y="4136371"/>
            <a:ext cx="3112046" cy="13802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676477E-323A-40E4-B7D0-EDA831BBB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7" y="1630461"/>
            <a:ext cx="3425413" cy="1246907"/>
          </a:xfrm>
          <a:prstGeom prst="rect">
            <a:avLst/>
          </a:prstGeom>
        </p:spPr>
      </p:pic>
      <p:pic>
        <p:nvPicPr>
          <p:cNvPr id="23652" name="Рисунок 23651">
            <a:extLst>
              <a:ext uri="{FF2B5EF4-FFF2-40B4-BE49-F238E27FC236}">
                <a16:creationId xmlns:a16="http://schemas.microsoft.com/office/drawing/2014/main" xmlns="" id="{6ABCD635-A209-446D-B78B-FC25DBDF5D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95" y="3784573"/>
            <a:ext cx="1450458" cy="479441"/>
          </a:xfrm>
          <a:prstGeom prst="rect">
            <a:avLst/>
          </a:prstGeom>
        </p:spPr>
      </p:pic>
      <p:pic>
        <p:nvPicPr>
          <p:cNvPr id="23654" name="Рисунок 23653">
            <a:extLst>
              <a:ext uri="{FF2B5EF4-FFF2-40B4-BE49-F238E27FC236}">
                <a16:creationId xmlns:a16="http://schemas.microsoft.com/office/drawing/2014/main" xmlns="" id="{1A0EFBA3-4A55-49CC-9A43-4F56F23F15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56" y="2997720"/>
            <a:ext cx="1502044" cy="461235"/>
          </a:xfrm>
          <a:prstGeom prst="rect">
            <a:avLst/>
          </a:prstGeom>
        </p:spPr>
      </p:pic>
      <p:pic>
        <p:nvPicPr>
          <p:cNvPr id="23656" name="Рисунок 23655">
            <a:extLst>
              <a:ext uri="{FF2B5EF4-FFF2-40B4-BE49-F238E27FC236}">
                <a16:creationId xmlns:a16="http://schemas.microsoft.com/office/drawing/2014/main" xmlns="" id="{2DBA63B4-42BF-4600-87FB-9E57FA68B1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95" y="2596922"/>
            <a:ext cx="1450458" cy="467303"/>
          </a:xfrm>
          <a:prstGeom prst="rect">
            <a:avLst/>
          </a:prstGeom>
        </p:spPr>
      </p:pic>
      <p:pic>
        <p:nvPicPr>
          <p:cNvPr id="23658" name="Рисунок 23657">
            <a:extLst>
              <a:ext uri="{FF2B5EF4-FFF2-40B4-BE49-F238E27FC236}">
                <a16:creationId xmlns:a16="http://schemas.microsoft.com/office/drawing/2014/main" xmlns="" id="{0C795725-DCB1-4872-A576-C21CE4F3D7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56" y="4628302"/>
            <a:ext cx="1502044" cy="424819"/>
          </a:xfrm>
          <a:prstGeom prst="rect">
            <a:avLst/>
          </a:prstGeom>
        </p:spPr>
      </p:pic>
      <p:pic>
        <p:nvPicPr>
          <p:cNvPr id="23660" name="Рисунок 23659">
            <a:extLst>
              <a:ext uri="{FF2B5EF4-FFF2-40B4-BE49-F238E27FC236}">
                <a16:creationId xmlns:a16="http://schemas.microsoft.com/office/drawing/2014/main" xmlns="" id="{1E62C2C0-2BA6-4406-80FB-FC63B964E2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56" y="4990428"/>
            <a:ext cx="1502044" cy="415718"/>
          </a:xfrm>
          <a:prstGeom prst="rect">
            <a:avLst/>
          </a:prstGeom>
        </p:spPr>
      </p:pic>
      <p:pic>
        <p:nvPicPr>
          <p:cNvPr id="23662" name="Рисунок 23661">
            <a:extLst>
              <a:ext uri="{FF2B5EF4-FFF2-40B4-BE49-F238E27FC236}">
                <a16:creationId xmlns:a16="http://schemas.microsoft.com/office/drawing/2014/main" xmlns="" id="{449DDA87-19B3-458B-8D56-9E2172ADAD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95" y="2211153"/>
            <a:ext cx="1450458" cy="449097"/>
          </a:xfrm>
          <a:prstGeom prst="rect">
            <a:avLst/>
          </a:prstGeom>
        </p:spPr>
      </p:pic>
      <p:pic>
        <p:nvPicPr>
          <p:cNvPr id="23664" name="Рисунок 23663">
            <a:extLst>
              <a:ext uri="{FF2B5EF4-FFF2-40B4-BE49-F238E27FC236}">
                <a16:creationId xmlns:a16="http://schemas.microsoft.com/office/drawing/2014/main" xmlns="" id="{C1168B3A-091C-476F-B08C-0B1FE94C21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56" y="1873936"/>
            <a:ext cx="1502044" cy="400545"/>
          </a:xfrm>
          <a:prstGeom prst="rect">
            <a:avLst/>
          </a:prstGeom>
        </p:spPr>
      </p:pic>
      <p:pic>
        <p:nvPicPr>
          <p:cNvPr id="23666" name="Рисунок 23665">
            <a:extLst>
              <a:ext uri="{FF2B5EF4-FFF2-40B4-BE49-F238E27FC236}">
                <a16:creationId xmlns:a16="http://schemas.microsoft.com/office/drawing/2014/main" xmlns="" id="{ED440434-E94D-4067-BB57-2E06493894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95" y="1873936"/>
            <a:ext cx="1450458" cy="400545"/>
          </a:xfrm>
          <a:prstGeom prst="rect">
            <a:avLst/>
          </a:prstGeom>
        </p:spPr>
      </p:pic>
      <p:pic>
        <p:nvPicPr>
          <p:cNvPr id="23668" name="Рисунок 23667">
            <a:extLst>
              <a:ext uri="{FF2B5EF4-FFF2-40B4-BE49-F238E27FC236}">
                <a16:creationId xmlns:a16="http://schemas.microsoft.com/office/drawing/2014/main" xmlns="" id="{B867C73D-37D9-4ADB-88F7-3DDD7CFC14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95" y="4628935"/>
            <a:ext cx="1450458" cy="424819"/>
          </a:xfrm>
          <a:prstGeom prst="rect">
            <a:avLst/>
          </a:prstGeom>
        </p:spPr>
      </p:pic>
      <p:pic>
        <p:nvPicPr>
          <p:cNvPr id="23670" name="Рисунок 23669">
            <a:extLst>
              <a:ext uri="{FF2B5EF4-FFF2-40B4-BE49-F238E27FC236}">
                <a16:creationId xmlns:a16="http://schemas.microsoft.com/office/drawing/2014/main" xmlns="" id="{E2BF38CF-4DFA-4D96-BFFE-37781A1DE9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56" y="3396263"/>
            <a:ext cx="1502044" cy="449097"/>
          </a:xfrm>
          <a:prstGeom prst="rect">
            <a:avLst/>
          </a:prstGeom>
        </p:spPr>
      </p:pic>
      <p:pic>
        <p:nvPicPr>
          <p:cNvPr id="23672" name="Рисунок 23671">
            <a:extLst>
              <a:ext uri="{FF2B5EF4-FFF2-40B4-BE49-F238E27FC236}">
                <a16:creationId xmlns:a16="http://schemas.microsoft.com/office/drawing/2014/main" xmlns="" id="{8FC2239F-C0A3-4CDD-A5DB-71B472FD784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56" y="2593109"/>
            <a:ext cx="1502044" cy="467303"/>
          </a:xfrm>
          <a:prstGeom prst="rect">
            <a:avLst/>
          </a:prstGeom>
        </p:spPr>
      </p:pic>
      <p:pic>
        <p:nvPicPr>
          <p:cNvPr id="23674" name="Рисунок 23673">
            <a:extLst>
              <a:ext uri="{FF2B5EF4-FFF2-40B4-BE49-F238E27FC236}">
                <a16:creationId xmlns:a16="http://schemas.microsoft.com/office/drawing/2014/main" xmlns="" id="{0D22A181-2048-40C9-8312-A553E443BA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95" y="4200686"/>
            <a:ext cx="1450458" cy="491577"/>
          </a:xfrm>
          <a:prstGeom prst="rect">
            <a:avLst/>
          </a:prstGeom>
        </p:spPr>
      </p:pic>
      <p:pic>
        <p:nvPicPr>
          <p:cNvPr id="23676" name="Рисунок 23675">
            <a:extLst>
              <a:ext uri="{FF2B5EF4-FFF2-40B4-BE49-F238E27FC236}">
                <a16:creationId xmlns:a16="http://schemas.microsoft.com/office/drawing/2014/main" xmlns="" id="{30D5A24B-FD2B-4BF7-8704-2D4E93EC0F7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445" y="4990428"/>
            <a:ext cx="1386735" cy="415718"/>
          </a:xfrm>
          <a:prstGeom prst="rect">
            <a:avLst/>
          </a:prstGeom>
        </p:spPr>
      </p:pic>
      <p:pic>
        <p:nvPicPr>
          <p:cNvPr id="23678" name="Рисунок 23677">
            <a:extLst>
              <a:ext uri="{FF2B5EF4-FFF2-40B4-BE49-F238E27FC236}">
                <a16:creationId xmlns:a16="http://schemas.microsoft.com/office/drawing/2014/main" xmlns="" id="{169ACF09-B7A1-4820-8403-ABFF596BE43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445" y="4200686"/>
            <a:ext cx="1386735" cy="491577"/>
          </a:xfrm>
          <a:prstGeom prst="rect">
            <a:avLst/>
          </a:prstGeom>
        </p:spPr>
      </p:pic>
      <p:pic>
        <p:nvPicPr>
          <p:cNvPr id="23680" name="Рисунок 23679">
            <a:extLst>
              <a:ext uri="{FF2B5EF4-FFF2-40B4-BE49-F238E27FC236}">
                <a16:creationId xmlns:a16="http://schemas.microsoft.com/office/drawing/2014/main" xmlns="" id="{20E3A3FD-E7D7-492B-AA47-79F0BB3B26B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56" y="3782668"/>
            <a:ext cx="1502044" cy="479441"/>
          </a:xfrm>
          <a:prstGeom prst="rect">
            <a:avLst/>
          </a:prstGeom>
        </p:spPr>
      </p:pic>
      <p:pic>
        <p:nvPicPr>
          <p:cNvPr id="23682" name="Рисунок 23681">
            <a:extLst>
              <a:ext uri="{FF2B5EF4-FFF2-40B4-BE49-F238E27FC236}">
                <a16:creationId xmlns:a16="http://schemas.microsoft.com/office/drawing/2014/main" xmlns="" id="{EBD2F0C7-FF4D-408B-9A04-950C36D857D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95" y="4990428"/>
            <a:ext cx="1450458" cy="415718"/>
          </a:xfrm>
          <a:prstGeom prst="rect">
            <a:avLst/>
          </a:prstGeom>
        </p:spPr>
      </p:pic>
      <p:pic>
        <p:nvPicPr>
          <p:cNvPr id="23684" name="Рисунок 23683">
            <a:extLst>
              <a:ext uri="{FF2B5EF4-FFF2-40B4-BE49-F238E27FC236}">
                <a16:creationId xmlns:a16="http://schemas.microsoft.com/office/drawing/2014/main" xmlns="" id="{CE8359A4-17A6-4863-9389-CCC9467EF47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348" y="1873936"/>
            <a:ext cx="1386735" cy="400545"/>
          </a:xfrm>
          <a:prstGeom prst="rect">
            <a:avLst/>
          </a:prstGeom>
        </p:spPr>
      </p:pic>
      <p:pic>
        <p:nvPicPr>
          <p:cNvPr id="23686" name="Рисунок 23685">
            <a:extLst>
              <a:ext uri="{FF2B5EF4-FFF2-40B4-BE49-F238E27FC236}">
                <a16:creationId xmlns:a16="http://schemas.microsoft.com/office/drawing/2014/main" xmlns="" id="{7EDC9EA0-53E6-4475-85D3-0003070279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95" y="3000897"/>
            <a:ext cx="1450458" cy="461235"/>
          </a:xfrm>
          <a:prstGeom prst="rect">
            <a:avLst/>
          </a:prstGeom>
        </p:spPr>
      </p:pic>
      <p:pic>
        <p:nvPicPr>
          <p:cNvPr id="23688" name="Рисунок 23687">
            <a:extLst>
              <a:ext uri="{FF2B5EF4-FFF2-40B4-BE49-F238E27FC236}">
                <a16:creationId xmlns:a16="http://schemas.microsoft.com/office/drawing/2014/main" xmlns="" id="{FD2C277F-5DEE-4091-9E52-BC0DC01BC0E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703" y="2211153"/>
            <a:ext cx="1386735" cy="449097"/>
          </a:xfrm>
          <a:prstGeom prst="rect">
            <a:avLst/>
          </a:prstGeom>
        </p:spPr>
      </p:pic>
      <p:pic>
        <p:nvPicPr>
          <p:cNvPr id="23690" name="Рисунок 23689">
            <a:extLst>
              <a:ext uri="{FF2B5EF4-FFF2-40B4-BE49-F238E27FC236}">
                <a16:creationId xmlns:a16="http://schemas.microsoft.com/office/drawing/2014/main" xmlns="" id="{B1D03B82-EE79-4326-B295-4355F34146C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445" y="3784573"/>
            <a:ext cx="1386735" cy="479441"/>
          </a:xfrm>
          <a:prstGeom prst="rect">
            <a:avLst/>
          </a:prstGeom>
        </p:spPr>
      </p:pic>
      <p:pic>
        <p:nvPicPr>
          <p:cNvPr id="23694" name="Рисунок 23693">
            <a:extLst>
              <a:ext uri="{FF2B5EF4-FFF2-40B4-BE49-F238E27FC236}">
                <a16:creationId xmlns:a16="http://schemas.microsoft.com/office/drawing/2014/main" xmlns="" id="{4D10E99B-756D-40B1-BD10-A475ABB59DB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703" y="2596922"/>
            <a:ext cx="1386735" cy="467303"/>
          </a:xfrm>
          <a:prstGeom prst="rect">
            <a:avLst/>
          </a:prstGeom>
        </p:spPr>
      </p:pic>
      <p:pic>
        <p:nvPicPr>
          <p:cNvPr id="23696" name="Рисунок 23695">
            <a:extLst>
              <a:ext uri="{FF2B5EF4-FFF2-40B4-BE49-F238E27FC236}">
                <a16:creationId xmlns:a16="http://schemas.microsoft.com/office/drawing/2014/main" xmlns="" id="{1061C92C-7263-4826-BB9A-99B26C93DD4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703" y="3000897"/>
            <a:ext cx="1386735" cy="461235"/>
          </a:xfrm>
          <a:prstGeom prst="rect">
            <a:avLst/>
          </a:prstGeom>
        </p:spPr>
      </p:pic>
      <p:pic>
        <p:nvPicPr>
          <p:cNvPr id="23698" name="Рисунок 23697">
            <a:extLst>
              <a:ext uri="{FF2B5EF4-FFF2-40B4-BE49-F238E27FC236}">
                <a16:creationId xmlns:a16="http://schemas.microsoft.com/office/drawing/2014/main" xmlns="" id="{D024C629-B65A-420D-8081-03E5A004C6F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175" y="3398804"/>
            <a:ext cx="1386735" cy="449097"/>
          </a:xfrm>
          <a:prstGeom prst="rect">
            <a:avLst/>
          </a:prstGeom>
        </p:spPr>
      </p:pic>
      <p:pic>
        <p:nvPicPr>
          <p:cNvPr id="23700" name="Рисунок 23699">
            <a:extLst>
              <a:ext uri="{FF2B5EF4-FFF2-40B4-BE49-F238E27FC236}">
                <a16:creationId xmlns:a16="http://schemas.microsoft.com/office/drawing/2014/main" xmlns="" id="{AA96C6DF-CA58-41B0-88F4-9C3E9F6DFA99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95" y="3398804"/>
            <a:ext cx="1450458" cy="449097"/>
          </a:xfrm>
          <a:prstGeom prst="rect">
            <a:avLst/>
          </a:prstGeom>
        </p:spPr>
      </p:pic>
      <p:pic>
        <p:nvPicPr>
          <p:cNvPr id="23702" name="Рисунок 23701">
            <a:extLst>
              <a:ext uri="{FF2B5EF4-FFF2-40B4-BE49-F238E27FC236}">
                <a16:creationId xmlns:a16="http://schemas.microsoft.com/office/drawing/2014/main" xmlns="" id="{61503399-7460-4A65-83E4-AB76F6EC4B4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445" y="4628935"/>
            <a:ext cx="1386735" cy="424819"/>
          </a:xfrm>
          <a:prstGeom prst="rect">
            <a:avLst/>
          </a:prstGeom>
        </p:spPr>
      </p:pic>
      <p:pic>
        <p:nvPicPr>
          <p:cNvPr id="23704" name="Рисунок 23703">
            <a:extLst>
              <a:ext uri="{FF2B5EF4-FFF2-40B4-BE49-F238E27FC236}">
                <a16:creationId xmlns:a16="http://schemas.microsoft.com/office/drawing/2014/main" xmlns="" id="{3D9DADC9-0362-4803-973F-2ABFA12ABAC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56" y="4199417"/>
            <a:ext cx="1502044" cy="491577"/>
          </a:xfrm>
          <a:prstGeom prst="rect">
            <a:avLst/>
          </a:prstGeom>
        </p:spPr>
      </p:pic>
      <p:sp>
        <p:nvSpPr>
          <p:cNvPr id="23708" name="TextBox 23707">
            <a:extLst>
              <a:ext uri="{FF2B5EF4-FFF2-40B4-BE49-F238E27FC236}">
                <a16:creationId xmlns:a16="http://schemas.microsoft.com/office/drawing/2014/main" xmlns="" id="{4BCFBD6D-D84E-4333-BE9A-39A09CC2404B}"/>
              </a:ext>
            </a:extLst>
          </p:cNvPr>
          <p:cNvSpPr txBox="1"/>
          <p:nvPr/>
        </p:nvSpPr>
        <p:spPr>
          <a:xfrm>
            <a:off x="9389092" y="1667001"/>
            <a:ext cx="1270003" cy="24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8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ОТРАСЛЕВЫЕ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xmlns="" id="{E600D880-F7EF-439A-929A-8F5D019B9CAB}"/>
              </a:ext>
            </a:extLst>
          </p:cNvPr>
          <p:cNvSpPr txBox="1"/>
          <p:nvPr/>
        </p:nvSpPr>
        <p:spPr>
          <a:xfrm>
            <a:off x="6687784" y="1511895"/>
            <a:ext cx="2881669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8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СПЕЦИАЛИЗИРОВАННЫЕ </a:t>
            </a:r>
            <a:r>
              <a:rPr lang="en-US" sz="1008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08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8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92F4E13D-C3DE-4E6F-84C3-A8F5D15EA20A}"/>
              </a:ext>
            </a:extLst>
          </p:cNvPr>
          <p:cNvSpPr txBox="1"/>
          <p:nvPr/>
        </p:nvSpPr>
        <p:spPr>
          <a:xfrm>
            <a:off x="4979979" y="1511895"/>
            <a:ext cx="1462631" cy="24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8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1С:КОРПОРАЦИЯ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F7F3EA2-AD92-48A9-8BCF-435DF9F5B6E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68" y="5452281"/>
            <a:ext cx="1467039" cy="3900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601CADC-6D28-481F-9546-95D2DF657A5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469" y="5447313"/>
            <a:ext cx="1425039" cy="3600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30773D7-0945-4268-81BA-0093757D047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092" y="5452281"/>
            <a:ext cx="1467039" cy="3600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C69C8B-582A-4486-85F6-AF9DBF4371C5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57" y="2211789"/>
            <a:ext cx="1467039" cy="444012"/>
          </a:xfrm>
          <a:prstGeom prst="rect">
            <a:avLst/>
          </a:prstGeom>
        </p:spPr>
      </p:pic>
      <p:sp>
        <p:nvSpPr>
          <p:cNvPr id="42" name="Номер слайда 5">
            <a:extLst>
              <a:ext uri="{FF2B5EF4-FFF2-40B4-BE49-F238E27FC236}">
                <a16:creationId xmlns:a16="http://schemas.microsoft.com/office/drawing/2014/main" xmlns="" id="{304DD3FB-CE2E-4881-92B2-1F802651C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13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6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864000" y="720000"/>
            <a:ext cx="4672126" cy="8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ПЕРВОПРОХОДЦАМИ – </a:t>
            </a:r>
            <a:br>
              <a:rPr lang="ru-RU" altLang="ru-RU" sz="2600" b="1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НЕ БУДЕМ?</a:t>
            </a:r>
          </a:p>
        </p:txBody>
      </p:sp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862113" y="1728000"/>
            <a:ext cx="41281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ts val="378"/>
              </a:spcBef>
            </a:pPr>
            <a:r>
              <a:rPr lang="ru-RU" altLang="ru-RU" sz="1600" dirty="0">
                <a:latin typeface="Arial" charset="0"/>
              </a:rPr>
              <a:t>Подписаны стратегические соглашения </a:t>
            </a:r>
            <a:br>
              <a:rPr lang="ru-RU" altLang="ru-RU" sz="1600" dirty="0">
                <a:latin typeface="Arial" charset="0"/>
              </a:rPr>
            </a:br>
            <a:r>
              <a:rPr lang="ru-RU" altLang="ru-RU" sz="1600" dirty="0">
                <a:latin typeface="Arial" charset="0"/>
              </a:rPr>
              <a:t>и меморандумы</a:t>
            </a:r>
            <a:r>
              <a:rPr lang="en-US" altLang="ru-RU" sz="1600" dirty="0">
                <a:latin typeface="Arial" charset="0"/>
              </a:rPr>
              <a:t> </a:t>
            </a:r>
            <a:r>
              <a:rPr lang="ru-RU" altLang="ru-RU" sz="1600" dirty="0">
                <a:latin typeface="Arial" charset="0"/>
              </a:rPr>
              <a:t>о сотрудничестве с 1С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976000" y="720000"/>
            <a:ext cx="4672126" cy="120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КТО УЖЕ </a:t>
            </a:r>
            <a:br>
              <a:rPr lang="ru-RU" altLang="ru-RU" sz="2600" b="1" dirty="0">
                <a:solidFill>
                  <a:schemeClr val="bg1"/>
                </a:solidFill>
                <a:latin typeface="Arial" charset="0"/>
              </a:rPr>
            </a:br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МИГРИРОВАЛ, </a:t>
            </a:r>
            <a:br>
              <a:rPr lang="ru-RU" altLang="ru-RU" sz="2600" b="1" dirty="0">
                <a:solidFill>
                  <a:schemeClr val="bg1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ЕСТЬ ПРИМЕРЫ?</a:t>
            </a:r>
          </a:p>
        </p:txBody>
      </p:sp>
      <p:grpSp>
        <p:nvGrpSpPr>
          <p:cNvPr id="25605" name="Группа 12"/>
          <p:cNvGrpSpPr>
            <a:grpSpLocks noChangeAspect="1"/>
          </p:cNvGrpSpPr>
          <p:nvPr/>
        </p:nvGrpSpPr>
        <p:grpSpPr bwMode="auto">
          <a:xfrm>
            <a:off x="962115" y="2462066"/>
            <a:ext cx="4384118" cy="2790075"/>
            <a:chOff x="764155" y="1785920"/>
            <a:chExt cx="3107070" cy="1977171"/>
          </a:xfrm>
        </p:grpSpPr>
        <p:grpSp>
          <p:nvGrpSpPr>
            <p:cNvPr id="25686" name="Группа 10"/>
            <p:cNvGrpSpPr>
              <a:grpSpLocks/>
            </p:cNvGrpSpPr>
            <p:nvPr/>
          </p:nvGrpSpPr>
          <p:grpSpPr bwMode="auto">
            <a:xfrm>
              <a:off x="764155" y="1785920"/>
              <a:ext cx="3107070" cy="362598"/>
              <a:chOff x="764155" y="1785920"/>
              <a:chExt cx="3107070" cy="362598"/>
            </a:xfrm>
          </p:grpSpPr>
          <p:pic>
            <p:nvPicPr>
              <p:cNvPr id="25703" name="Picture 5" descr="лого-Ростех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3417" y="1785920"/>
                <a:ext cx="267808" cy="3625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704" name="Picture 6" descr="Лого-Роснефть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2311" y="1814190"/>
                <a:ext cx="502371" cy="299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705" name="Picture 7" descr="Лого-Россети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9852" y="1897772"/>
                <a:ext cx="558395" cy="166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706" name="Picture 18" descr="gazprom_log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155" y="1841846"/>
                <a:ext cx="502986" cy="237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5687" name="Группа 7"/>
            <p:cNvGrpSpPr>
              <a:grpSpLocks/>
            </p:cNvGrpSpPr>
            <p:nvPr/>
          </p:nvGrpSpPr>
          <p:grpSpPr bwMode="auto">
            <a:xfrm>
              <a:off x="771980" y="3483764"/>
              <a:ext cx="3099245" cy="279327"/>
              <a:chOff x="771980" y="3186793"/>
              <a:chExt cx="3099245" cy="279327"/>
            </a:xfrm>
          </p:grpSpPr>
          <p:pic>
            <p:nvPicPr>
              <p:cNvPr id="25699" name="Picture 11" descr="лого_автоваз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1288" y="3242166"/>
                <a:ext cx="530719" cy="208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700" name="Picture 13" descr="лого-камаз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5424" y="3186793"/>
                <a:ext cx="201944" cy="279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701" name="Picture 14" descr="лого-соллерс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0785" y="3259972"/>
                <a:ext cx="610440" cy="182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702" name="Picture 15" descr="лого_уралхим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980" y="3378138"/>
                <a:ext cx="725891" cy="87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5688" name="Группа 9"/>
            <p:cNvGrpSpPr>
              <a:grpSpLocks/>
            </p:cNvGrpSpPr>
            <p:nvPr/>
          </p:nvGrpSpPr>
          <p:grpSpPr bwMode="auto">
            <a:xfrm>
              <a:off x="764155" y="2407933"/>
              <a:ext cx="3107070" cy="305366"/>
              <a:chOff x="764155" y="2313370"/>
              <a:chExt cx="3107070" cy="305366"/>
            </a:xfrm>
          </p:grpSpPr>
          <p:pic>
            <p:nvPicPr>
              <p:cNvPr id="25695" name="Picture 19" descr="mmk_logo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2739" y="2313370"/>
                <a:ext cx="433418" cy="288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96" name="Picture 25" descr="logo_tatneft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155" y="2426018"/>
                <a:ext cx="660593" cy="181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97" name="Picture 9" descr="ЛОГО-ОАК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4148" y="2415936"/>
                <a:ext cx="670444" cy="110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98" name="Picture 21" descr="OMZ_logo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2583" y="2386174"/>
                <a:ext cx="418642" cy="232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5689" name="Группа 8"/>
            <p:cNvGrpSpPr>
              <a:grpSpLocks/>
            </p:cNvGrpSpPr>
            <p:nvPr/>
          </p:nvGrpSpPr>
          <p:grpSpPr bwMode="auto">
            <a:xfrm>
              <a:off x="773541" y="2972714"/>
              <a:ext cx="3097684" cy="251635"/>
              <a:chOff x="773541" y="2866023"/>
              <a:chExt cx="3097684" cy="251635"/>
            </a:xfrm>
          </p:grpSpPr>
          <p:pic>
            <p:nvPicPr>
              <p:cNvPr id="25690" name="Picture 13" descr="лого_локотех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184" y="2911857"/>
                <a:ext cx="559041" cy="159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91" name="Picture 22" descr="logo-OSK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3541" y="2866023"/>
                <a:ext cx="251801" cy="251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92" name="Picture 23" descr="logo_mechel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5226" y="2881096"/>
                <a:ext cx="335529" cy="22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93" name="Picture 24" descr="logo-rgd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955" y="2892786"/>
                <a:ext cx="446346" cy="198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94" name="Picture 6" descr="Лого_почта России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0639" y="2878328"/>
                <a:ext cx="465432" cy="227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5606" name="Группа 27"/>
          <p:cNvGrpSpPr>
            <a:grpSpLocks/>
          </p:cNvGrpSpPr>
          <p:nvPr/>
        </p:nvGrpSpPr>
        <p:grpSpPr bwMode="auto">
          <a:xfrm>
            <a:off x="6010252" y="2108057"/>
            <a:ext cx="4540123" cy="2946079"/>
            <a:chOff x="4796916" y="1276347"/>
            <a:chExt cx="3604201" cy="2339418"/>
          </a:xfrm>
        </p:grpSpPr>
        <p:grpSp>
          <p:nvGrpSpPr>
            <p:cNvPr id="25608" name="Группа 24"/>
            <p:cNvGrpSpPr>
              <a:grpSpLocks/>
            </p:cNvGrpSpPr>
            <p:nvPr/>
          </p:nvGrpSpPr>
          <p:grpSpPr bwMode="auto">
            <a:xfrm>
              <a:off x="4796916" y="1276347"/>
              <a:ext cx="3445586" cy="900510"/>
              <a:chOff x="4796916" y="1276347"/>
              <a:chExt cx="3445586" cy="900510"/>
            </a:xfrm>
          </p:grpSpPr>
          <p:grpSp>
            <p:nvGrpSpPr>
              <p:cNvPr id="25661" name="Группа 14"/>
              <p:cNvGrpSpPr>
                <a:grpSpLocks/>
              </p:cNvGrpSpPr>
              <p:nvPr/>
            </p:nvGrpSpPr>
            <p:grpSpPr bwMode="auto">
              <a:xfrm>
                <a:off x="4796916" y="1276347"/>
                <a:ext cx="625575" cy="900510"/>
                <a:chOff x="4796916" y="1276347"/>
                <a:chExt cx="625575" cy="900510"/>
              </a:xfrm>
            </p:grpSpPr>
            <p:sp>
              <p:nvSpPr>
                <p:cNvPr id="48" name="Прямоугольник: скругленные углы 1"/>
                <p:cNvSpPr/>
                <p:nvPr/>
              </p:nvSpPr>
              <p:spPr bwMode="auto">
                <a:xfrm>
                  <a:off x="4804854" y="1276347"/>
                  <a:ext cx="617637" cy="900510"/>
                </a:xfrm>
                <a:prstGeom prst="roundRect">
                  <a:avLst>
                    <a:gd name="adj" fmla="val 3156"/>
                  </a:avLst>
                </a:prstGeom>
                <a:solidFill>
                  <a:srgbClr val="F9FAFC"/>
                </a:solidFill>
                <a:ln w="6350">
                  <a:solidFill>
                    <a:schemeClr val="bg1"/>
                  </a:solidFill>
                </a:ln>
                <a:effectLst>
                  <a:outerShdw blurRad="63500" sx="97000" sy="97000" algn="ctr" rotWithShape="0">
                    <a:prstClr val="black">
                      <a:alpha val="7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pic>
              <p:nvPicPr>
                <p:cNvPr id="25683" name="Рисунок 3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4734" y="1375886"/>
                  <a:ext cx="437058" cy="119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84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4796916" y="1568348"/>
                  <a:ext cx="625404" cy="1349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504" b="1" dirty="0">
                      <a:solidFill>
                        <a:srgbClr val="4E5557"/>
                      </a:solidFill>
                      <a:latin typeface="Arial" charset="0"/>
                    </a:rPr>
                    <a:t>ПАО «Татнефть»</a:t>
                  </a:r>
                  <a:endParaRPr lang="ru-RU" altLang="ru-RU" sz="504" dirty="0">
                    <a:solidFill>
                      <a:srgbClr val="4E5557"/>
                    </a:solidFill>
                    <a:latin typeface="Arial" charset="0"/>
                  </a:endParaRPr>
                </a:p>
              </p:txBody>
            </p:sp>
            <p:sp>
              <p:nvSpPr>
                <p:cNvPr id="25685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4800560" y="1746000"/>
                  <a:ext cx="621471" cy="1349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Одна из крупнейших российских нефтяных компаний </a:t>
                  </a:r>
                  <a:endParaRPr lang="ru-RU" altLang="ru-RU" sz="252">
                    <a:solidFill>
                      <a:srgbClr val="868D9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5662" name="Группа 15"/>
              <p:cNvGrpSpPr>
                <a:grpSpLocks/>
              </p:cNvGrpSpPr>
              <p:nvPr/>
            </p:nvGrpSpPr>
            <p:grpSpPr bwMode="auto">
              <a:xfrm>
                <a:off x="5436000" y="1276347"/>
                <a:ext cx="768423" cy="900510"/>
                <a:chOff x="5436000" y="1276347"/>
                <a:chExt cx="768423" cy="900510"/>
              </a:xfrm>
            </p:grpSpPr>
            <p:sp>
              <p:nvSpPr>
                <p:cNvPr id="44" name="Прямоугольник: скругленные углы 24"/>
                <p:cNvSpPr/>
                <p:nvPr/>
              </p:nvSpPr>
              <p:spPr bwMode="auto">
                <a:xfrm>
                  <a:off x="5498703" y="1276347"/>
                  <a:ext cx="627162" cy="900510"/>
                </a:xfrm>
                <a:prstGeom prst="roundRect">
                  <a:avLst>
                    <a:gd name="adj" fmla="val 3156"/>
                  </a:avLst>
                </a:prstGeom>
                <a:solidFill>
                  <a:srgbClr val="F9FAFC"/>
                </a:solidFill>
                <a:ln w="6350">
                  <a:solidFill>
                    <a:schemeClr val="bg1"/>
                  </a:solidFill>
                </a:ln>
                <a:effectLst>
                  <a:outerShdw blurRad="63500" sx="97000" sy="97000" algn="ctr" rotWithShape="0">
                    <a:prstClr val="black">
                      <a:alpha val="7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pic>
              <p:nvPicPr>
                <p:cNvPr id="25679" name="Рисунок 25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1895" y="1366301"/>
                  <a:ext cx="292341" cy="1387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80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5436000" y="1568348"/>
                  <a:ext cx="768423" cy="196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504" b="1">
                      <a:solidFill>
                        <a:srgbClr val="4E5557"/>
                      </a:solidFill>
                      <a:latin typeface="Arial" charset="0"/>
                    </a:rPr>
                    <a:t>АО «Автомобильный завод «УРАЛ»</a:t>
                  </a:r>
                  <a:endParaRPr lang="ru-RU" altLang="ru-RU" sz="504">
                    <a:solidFill>
                      <a:srgbClr val="4E5557"/>
                    </a:solidFill>
                    <a:latin typeface="Arial" charset="0"/>
                  </a:endParaRPr>
                </a:p>
              </p:txBody>
            </p:sp>
            <p:sp>
              <p:nvSpPr>
                <p:cNvPr id="25681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5505346" y="1746000"/>
                  <a:ext cx="621794" cy="1657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Один из крупнейших российских производителей грузовых автомобилей</a:t>
                  </a:r>
                  <a:endParaRPr lang="ru-RU" altLang="ru-RU" sz="252">
                    <a:solidFill>
                      <a:srgbClr val="868D9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5663" name="Группа 16"/>
              <p:cNvGrpSpPr>
                <a:grpSpLocks/>
              </p:cNvGrpSpPr>
              <p:nvPr/>
            </p:nvGrpSpPr>
            <p:grpSpPr bwMode="auto">
              <a:xfrm>
                <a:off x="6211069" y="1276347"/>
                <a:ext cx="621347" cy="900510"/>
                <a:chOff x="6211069" y="1276347"/>
                <a:chExt cx="621347" cy="900510"/>
              </a:xfrm>
            </p:grpSpPr>
            <p:sp>
              <p:nvSpPr>
                <p:cNvPr id="40" name="Прямоугольник: скругленные углы 36"/>
                <p:cNvSpPr/>
                <p:nvPr/>
              </p:nvSpPr>
              <p:spPr bwMode="auto">
                <a:xfrm>
                  <a:off x="6214780" y="1276347"/>
                  <a:ext cx="617636" cy="900510"/>
                </a:xfrm>
                <a:prstGeom prst="roundRect">
                  <a:avLst>
                    <a:gd name="adj" fmla="val 3156"/>
                  </a:avLst>
                </a:prstGeom>
                <a:solidFill>
                  <a:srgbClr val="F9FAFC"/>
                </a:solidFill>
                <a:ln w="6350">
                  <a:solidFill>
                    <a:schemeClr val="bg1"/>
                  </a:solidFill>
                </a:ln>
                <a:effectLst>
                  <a:outerShdw blurRad="63500" sx="97000" sy="97000" algn="ctr" rotWithShape="0">
                    <a:prstClr val="black">
                      <a:alpha val="7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pic>
              <p:nvPicPr>
                <p:cNvPr id="25675" name="Рисунок 37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30743" y="1376087"/>
                  <a:ext cx="385183" cy="1191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76" name="TextBox 38"/>
                <p:cNvSpPr txBox="1">
                  <a:spLocks noChangeArrowheads="1"/>
                </p:cNvSpPr>
                <p:nvPr/>
              </p:nvSpPr>
              <p:spPr bwMode="auto">
                <a:xfrm>
                  <a:off x="6211069" y="1568348"/>
                  <a:ext cx="620891" cy="1349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504" b="1">
                      <a:solidFill>
                        <a:srgbClr val="4E5557"/>
                      </a:solidFill>
                      <a:latin typeface="Arial" charset="0"/>
                    </a:rPr>
                    <a:t>«ЛокоТех»</a:t>
                  </a:r>
                  <a:endParaRPr lang="ru-RU" altLang="ru-RU" sz="504">
                    <a:solidFill>
                      <a:srgbClr val="4E5557"/>
                    </a:solidFill>
                    <a:latin typeface="Arial" charset="0"/>
                  </a:endParaRPr>
                </a:p>
              </p:txBody>
            </p:sp>
            <p:sp>
              <p:nvSpPr>
                <p:cNvPr id="25677" name="TextBox 39"/>
                <p:cNvSpPr txBox="1">
                  <a:spLocks noChangeArrowheads="1"/>
                </p:cNvSpPr>
                <p:nvPr/>
              </p:nvSpPr>
              <p:spPr bwMode="auto">
                <a:xfrm>
                  <a:off x="6214709" y="1746000"/>
                  <a:ext cx="617251" cy="1657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Крупнейшая компания,</a:t>
                  </a:r>
                  <a:b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</a:br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обеспечивающая обслуживание, ремонт, модернизацию локомотивов</a:t>
                  </a:r>
                  <a:endParaRPr lang="ru-RU" altLang="ru-RU" sz="252">
                    <a:solidFill>
                      <a:srgbClr val="868D9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5664" name="Группа 17"/>
              <p:cNvGrpSpPr>
                <a:grpSpLocks/>
              </p:cNvGrpSpPr>
              <p:nvPr/>
            </p:nvGrpSpPr>
            <p:grpSpPr bwMode="auto">
              <a:xfrm>
                <a:off x="6872118" y="1276347"/>
                <a:ext cx="705723" cy="900510"/>
                <a:chOff x="6872118" y="1276347"/>
                <a:chExt cx="705723" cy="900510"/>
              </a:xfrm>
            </p:grpSpPr>
            <p:sp>
              <p:nvSpPr>
                <p:cNvPr id="36" name="Прямоугольник: скругленные углы 42"/>
                <p:cNvSpPr/>
                <p:nvPr/>
              </p:nvSpPr>
              <p:spPr bwMode="auto">
                <a:xfrm>
                  <a:off x="6919743" y="1276347"/>
                  <a:ext cx="617637" cy="900510"/>
                </a:xfrm>
                <a:prstGeom prst="roundRect">
                  <a:avLst>
                    <a:gd name="adj" fmla="val 3156"/>
                  </a:avLst>
                </a:prstGeom>
                <a:solidFill>
                  <a:srgbClr val="F9FAFC"/>
                </a:solidFill>
                <a:ln w="6350">
                  <a:solidFill>
                    <a:schemeClr val="bg1"/>
                  </a:solidFill>
                </a:ln>
                <a:effectLst>
                  <a:outerShdw blurRad="63500" sx="97000" sy="97000" algn="ctr" rotWithShape="0">
                    <a:prstClr val="black">
                      <a:alpha val="7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pic>
              <p:nvPicPr>
                <p:cNvPr id="25671" name="Рисунок 43"/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03070" y="1362282"/>
                  <a:ext cx="251075" cy="1467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72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6872118" y="1568348"/>
                  <a:ext cx="705723" cy="196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504" b="1">
                      <a:solidFill>
                        <a:srgbClr val="4E5557"/>
                      </a:solidFill>
                      <a:latin typeface="Arial" charset="0"/>
                    </a:rPr>
                    <a:t>«Металлургический завод Балаково»</a:t>
                  </a:r>
                  <a:endParaRPr lang="ru-RU" altLang="ru-RU" sz="504">
                    <a:solidFill>
                      <a:srgbClr val="4E5557"/>
                    </a:solidFill>
                    <a:latin typeface="Arial" charset="0"/>
                  </a:endParaRPr>
                </a:p>
              </p:txBody>
            </p:sp>
            <p:sp>
              <p:nvSpPr>
                <p:cNvPr id="25673" name="TextBox 45"/>
                <p:cNvSpPr txBox="1">
                  <a:spLocks noChangeArrowheads="1"/>
                </p:cNvSpPr>
                <p:nvPr/>
              </p:nvSpPr>
              <p:spPr bwMode="auto">
                <a:xfrm>
                  <a:off x="6919534" y="1746000"/>
                  <a:ext cx="618148" cy="1349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Передовой производитель проката в Приволжском федеральном округе</a:t>
                  </a:r>
                  <a:endParaRPr lang="ru-RU" altLang="ru-RU" sz="252">
                    <a:solidFill>
                      <a:srgbClr val="868D9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5665" name="Группа 18"/>
              <p:cNvGrpSpPr>
                <a:grpSpLocks/>
              </p:cNvGrpSpPr>
              <p:nvPr/>
            </p:nvGrpSpPr>
            <p:grpSpPr bwMode="auto">
              <a:xfrm>
                <a:off x="7621611" y="1276347"/>
                <a:ext cx="620891" cy="900510"/>
                <a:chOff x="7621611" y="1276347"/>
                <a:chExt cx="620891" cy="900510"/>
              </a:xfrm>
            </p:grpSpPr>
            <p:sp>
              <p:nvSpPr>
                <p:cNvPr id="32" name="Прямоугольник: скругленные углы 49"/>
                <p:cNvSpPr/>
                <p:nvPr/>
              </p:nvSpPr>
              <p:spPr bwMode="auto">
                <a:xfrm>
                  <a:off x="7624705" y="1276347"/>
                  <a:ext cx="617636" cy="900510"/>
                </a:xfrm>
                <a:prstGeom prst="roundRect">
                  <a:avLst>
                    <a:gd name="adj" fmla="val 3156"/>
                  </a:avLst>
                </a:prstGeom>
                <a:solidFill>
                  <a:srgbClr val="F9FAFC"/>
                </a:solidFill>
                <a:ln w="6350">
                  <a:solidFill>
                    <a:schemeClr val="bg1"/>
                  </a:solidFill>
                </a:ln>
                <a:effectLst>
                  <a:outerShdw blurRad="63500" sx="97000" sy="97000" algn="ctr" rotWithShape="0">
                    <a:prstClr val="black">
                      <a:alpha val="7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pic>
              <p:nvPicPr>
                <p:cNvPr id="25667" name="Рисунок 50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90480" y="1379237"/>
                  <a:ext cx="286793" cy="1128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68" name="TextBox 51"/>
                <p:cNvSpPr txBox="1">
                  <a:spLocks noChangeArrowheads="1"/>
                </p:cNvSpPr>
                <p:nvPr/>
              </p:nvSpPr>
              <p:spPr bwMode="auto">
                <a:xfrm>
                  <a:off x="7621611" y="1568348"/>
                  <a:ext cx="620891" cy="1349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504" b="1">
                      <a:solidFill>
                        <a:srgbClr val="4E5557"/>
                      </a:solidFill>
                      <a:latin typeface="Arial" charset="0"/>
                    </a:rPr>
                    <a:t>«Абамет»</a:t>
                  </a:r>
                  <a:endParaRPr lang="ru-RU" altLang="ru-RU" sz="504">
                    <a:solidFill>
                      <a:srgbClr val="4E5557"/>
                    </a:solidFill>
                    <a:latin typeface="Arial" charset="0"/>
                  </a:endParaRPr>
                </a:p>
              </p:txBody>
            </p:sp>
            <p:sp>
              <p:nvSpPr>
                <p:cNvPr id="25669" name="TextBox 52"/>
                <p:cNvSpPr txBox="1">
                  <a:spLocks noChangeArrowheads="1"/>
                </p:cNvSpPr>
                <p:nvPr/>
              </p:nvSpPr>
              <p:spPr bwMode="auto">
                <a:xfrm>
                  <a:off x="7625251" y="1746000"/>
                  <a:ext cx="617251" cy="1657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Ведущий поставщик металлообрабатывающего оборудования</a:t>
                  </a:r>
                  <a:endParaRPr lang="ru-RU" altLang="ru-RU" sz="252">
                    <a:solidFill>
                      <a:srgbClr val="868D9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25609" name="Группа 25"/>
            <p:cNvGrpSpPr>
              <a:grpSpLocks/>
            </p:cNvGrpSpPr>
            <p:nvPr/>
          </p:nvGrpSpPr>
          <p:grpSpPr bwMode="auto">
            <a:xfrm>
              <a:off x="4936579" y="1995802"/>
              <a:ext cx="3464538" cy="900509"/>
              <a:chOff x="4936579" y="2327987"/>
              <a:chExt cx="3464538" cy="900509"/>
            </a:xfrm>
          </p:grpSpPr>
          <p:grpSp>
            <p:nvGrpSpPr>
              <p:cNvPr id="25636" name="Группа 19"/>
              <p:cNvGrpSpPr>
                <a:grpSpLocks/>
              </p:cNvGrpSpPr>
              <p:nvPr/>
            </p:nvGrpSpPr>
            <p:grpSpPr bwMode="auto">
              <a:xfrm>
                <a:off x="4936579" y="2327987"/>
                <a:ext cx="667819" cy="900509"/>
                <a:chOff x="4936579" y="2327987"/>
                <a:chExt cx="667819" cy="900509"/>
              </a:xfrm>
            </p:grpSpPr>
            <p:sp>
              <p:nvSpPr>
                <p:cNvPr id="74" name="Прямоугольник: скругленные углы 57"/>
                <p:cNvSpPr/>
                <p:nvPr/>
              </p:nvSpPr>
              <p:spPr bwMode="auto">
                <a:xfrm>
                  <a:off x="4958867" y="2327987"/>
                  <a:ext cx="619224" cy="900509"/>
                </a:xfrm>
                <a:prstGeom prst="roundRect">
                  <a:avLst>
                    <a:gd name="adj" fmla="val 3156"/>
                  </a:avLst>
                </a:prstGeom>
                <a:solidFill>
                  <a:srgbClr val="F9FAFC"/>
                </a:solidFill>
                <a:ln w="6350">
                  <a:solidFill>
                    <a:schemeClr val="bg1"/>
                  </a:solidFill>
                </a:ln>
                <a:effectLst>
                  <a:outerShdw blurRad="63500" sx="97000" sy="97000" algn="ctr" rotWithShape="0">
                    <a:prstClr val="black">
                      <a:alpha val="7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pic>
              <p:nvPicPr>
                <p:cNvPr id="25658" name="Рисунок 58"/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0904" y="2403971"/>
                  <a:ext cx="174603" cy="1644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59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4936579" y="2599512"/>
                  <a:ext cx="667819" cy="3197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504" b="1">
                      <a:solidFill>
                        <a:srgbClr val="4E5557"/>
                      </a:solidFill>
                      <a:latin typeface="Arial" charset="0"/>
                    </a:rPr>
                    <a:t>НПО «МРТЗ» (Московский радиотехнический завод</a:t>
                  </a:r>
                  <a:endParaRPr lang="ru-RU" altLang="ru-RU" sz="504">
                    <a:solidFill>
                      <a:srgbClr val="4E5557"/>
                    </a:solidFill>
                    <a:latin typeface="Arial" charset="0"/>
                  </a:endParaRPr>
                </a:p>
              </p:txBody>
            </p:sp>
            <p:sp>
              <p:nvSpPr>
                <p:cNvPr id="13372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4955691" y="2931503"/>
                  <a:ext cx="622400" cy="196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ru-RU" altLang="ru-RU" sz="252" b="1" kern="0" dirty="0">
                      <a:solidFill>
                        <a:srgbClr val="868D90"/>
                      </a:solidFill>
                      <a:latin typeface="Arial" panose="020B0604020202020204" pitchFamily="34" charset="0"/>
                    </a:rPr>
                    <a:t>Одно из крупнейших </a:t>
                  </a:r>
                  <a:br>
                    <a:rPr lang="ru-RU" altLang="ru-RU" sz="252" b="1" kern="0" dirty="0">
                      <a:solidFill>
                        <a:srgbClr val="868D90"/>
                      </a:solidFill>
                      <a:latin typeface="Arial" panose="020B0604020202020204" pitchFamily="34" charset="0"/>
                    </a:rPr>
                  </a:br>
                  <a:r>
                    <a:rPr lang="ru-RU" altLang="ru-RU" sz="252" b="1" kern="0" dirty="0">
                      <a:solidFill>
                        <a:srgbClr val="868D90"/>
                      </a:solidFill>
                      <a:latin typeface="Arial" panose="020B0604020202020204" pitchFamily="34" charset="0"/>
                    </a:rPr>
                    <a:t>и динамично развивающихся предприятий оборонно-промышленного комплекса России</a:t>
                  </a:r>
                  <a:endParaRPr lang="ru-RU" altLang="ru-RU" sz="252" kern="0" dirty="0">
                    <a:solidFill>
                      <a:srgbClr val="868D9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637" name="Группа 20"/>
              <p:cNvGrpSpPr>
                <a:grpSpLocks/>
              </p:cNvGrpSpPr>
              <p:nvPr/>
            </p:nvGrpSpPr>
            <p:grpSpPr bwMode="auto">
              <a:xfrm>
                <a:off x="5652000" y="2327987"/>
                <a:ext cx="648706" cy="900509"/>
                <a:chOff x="5652000" y="2327987"/>
                <a:chExt cx="648706" cy="900509"/>
              </a:xfrm>
            </p:grpSpPr>
            <p:sp>
              <p:nvSpPr>
                <p:cNvPr id="70" name="Прямоугольник: скругленные углы 63"/>
                <p:cNvSpPr/>
                <p:nvPr/>
              </p:nvSpPr>
              <p:spPr bwMode="auto">
                <a:xfrm>
                  <a:off x="5667004" y="2327987"/>
                  <a:ext cx="616049" cy="900509"/>
                </a:xfrm>
                <a:prstGeom prst="roundRect">
                  <a:avLst>
                    <a:gd name="adj" fmla="val 3156"/>
                  </a:avLst>
                </a:prstGeom>
                <a:solidFill>
                  <a:srgbClr val="F9FAFC"/>
                </a:solidFill>
                <a:ln w="6350">
                  <a:solidFill>
                    <a:schemeClr val="bg1"/>
                  </a:solidFill>
                </a:ln>
                <a:effectLst>
                  <a:outerShdw blurRad="63500" sx="97000" sy="97000" algn="ctr" rotWithShape="0">
                    <a:prstClr val="black">
                      <a:alpha val="7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pic>
              <p:nvPicPr>
                <p:cNvPr id="25654" name="Рисунок 64"/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74852" y="2411314"/>
                  <a:ext cx="399140" cy="1497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55" name="TextBox 65"/>
                <p:cNvSpPr txBox="1">
                  <a:spLocks noChangeArrowheads="1"/>
                </p:cNvSpPr>
                <p:nvPr/>
              </p:nvSpPr>
              <p:spPr bwMode="auto">
                <a:xfrm>
                  <a:off x="5652000" y="2599512"/>
                  <a:ext cx="648706" cy="196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504" b="1">
                      <a:solidFill>
                        <a:srgbClr val="4E5557"/>
                      </a:solidFill>
                      <a:latin typeface="Arial" charset="0"/>
                    </a:rPr>
                    <a:t>«ЭНЕРГОМАШ (ЧЕХОВ) – ЧЗЭМ»</a:t>
                  </a:r>
                  <a:endParaRPr lang="ru-RU" altLang="ru-RU" sz="504">
                    <a:solidFill>
                      <a:srgbClr val="4E5557"/>
                    </a:solidFill>
                    <a:latin typeface="Arial" charset="0"/>
                  </a:endParaRPr>
                </a:p>
              </p:txBody>
            </p:sp>
            <p:sp>
              <p:nvSpPr>
                <p:cNvPr id="25656" name="TextBox 66"/>
                <p:cNvSpPr txBox="1">
                  <a:spLocks noChangeArrowheads="1"/>
                </p:cNvSpPr>
                <p:nvPr/>
              </p:nvSpPr>
              <p:spPr bwMode="auto">
                <a:xfrm>
                  <a:off x="5662156" y="2931790"/>
                  <a:ext cx="620602" cy="1657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Крупнейший поставщик трубопроводной арматуры высокого давления</a:t>
                  </a:r>
                  <a:endParaRPr lang="ru-RU" altLang="ru-RU" sz="252">
                    <a:solidFill>
                      <a:srgbClr val="868D9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5638" name="Группа 21"/>
              <p:cNvGrpSpPr>
                <a:grpSpLocks/>
              </p:cNvGrpSpPr>
              <p:nvPr/>
            </p:nvGrpSpPr>
            <p:grpSpPr bwMode="auto">
              <a:xfrm>
                <a:off x="6367878" y="2327987"/>
                <a:ext cx="620891" cy="900509"/>
                <a:chOff x="6367878" y="2327987"/>
                <a:chExt cx="620891" cy="900509"/>
              </a:xfrm>
            </p:grpSpPr>
            <p:sp>
              <p:nvSpPr>
                <p:cNvPr id="66" name="Прямоугольник: скругленные углы 71"/>
                <p:cNvSpPr/>
                <p:nvPr/>
              </p:nvSpPr>
              <p:spPr bwMode="auto">
                <a:xfrm>
                  <a:off x="6370379" y="2327987"/>
                  <a:ext cx="617636" cy="900509"/>
                </a:xfrm>
                <a:prstGeom prst="roundRect">
                  <a:avLst>
                    <a:gd name="adj" fmla="val 3156"/>
                  </a:avLst>
                </a:prstGeom>
                <a:solidFill>
                  <a:srgbClr val="F9FAFC"/>
                </a:solidFill>
                <a:ln w="6350">
                  <a:solidFill>
                    <a:schemeClr val="bg1"/>
                  </a:solidFill>
                </a:ln>
                <a:effectLst>
                  <a:outerShdw blurRad="63500" sx="97000" sy="97000" algn="ctr" rotWithShape="0">
                    <a:prstClr val="black">
                      <a:alpha val="7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pic>
              <p:nvPicPr>
                <p:cNvPr id="25650" name="Рисунок 72"/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2462" y="2410099"/>
                  <a:ext cx="335364" cy="152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51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6371518" y="2599512"/>
                  <a:ext cx="617251" cy="1349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504" b="1">
                      <a:solidFill>
                        <a:srgbClr val="4E5557"/>
                      </a:solidFill>
                      <a:latin typeface="Arial" charset="0"/>
                    </a:rPr>
                    <a:t>«Венталл»</a:t>
                  </a:r>
                  <a:endParaRPr lang="ru-RU" altLang="ru-RU" sz="504">
                    <a:solidFill>
                      <a:srgbClr val="4E5557"/>
                    </a:solidFill>
                    <a:latin typeface="Arial" charset="0"/>
                  </a:endParaRPr>
                </a:p>
              </p:txBody>
            </p:sp>
            <p:sp>
              <p:nvSpPr>
                <p:cNvPr id="25652" name="TextBox 74"/>
                <p:cNvSpPr txBox="1">
                  <a:spLocks noChangeArrowheads="1"/>
                </p:cNvSpPr>
                <p:nvPr/>
              </p:nvSpPr>
              <p:spPr bwMode="auto">
                <a:xfrm>
                  <a:off x="6367878" y="2931790"/>
                  <a:ext cx="620602" cy="1657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Компания специализируется </a:t>
                  </a:r>
                  <a:b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</a:br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на производстве объектов </a:t>
                  </a:r>
                  <a:b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</a:br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из стали и стальных конструкций</a:t>
                  </a:r>
                  <a:endParaRPr lang="ru-RU" altLang="ru-RU" sz="252">
                    <a:solidFill>
                      <a:srgbClr val="868D9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5639" name="Группа 22"/>
              <p:cNvGrpSpPr>
                <a:grpSpLocks/>
              </p:cNvGrpSpPr>
              <p:nvPr/>
            </p:nvGrpSpPr>
            <p:grpSpPr bwMode="auto">
              <a:xfrm>
                <a:off x="7056000" y="2327987"/>
                <a:ext cx="668148" cy="900509"/>
                <a:chOff x="7056000" y="2327987"/>
                <a:chExt cx="668148" cy="900509"/>
              </a:xfrm>
            </p:grpSpPr>
            <p:sp>
              <p:nvSpPr>
                <p:cNvPr id="62" name="Прямоугольник: скругленные углы 77"/>
                <p:cNvSpPr/>
                <p:nvPr/>
              </p:nvSpPr>
              <p:spPr bwMode="auto">
                <a:xfrm>
                  <a:off x="7076930" y="2327987"/>
                  <a:ext cx="619224" cy="900509"/>
                </a:xfrm>
                <a:prstGeom prst="roundRect">
                  <a:avLst>
                    <a:gd name="adj" fmla="val 3156"/>
                  </a:avLst>
                </a:prstGeom>
                <a:solidFill>
                  <a:srgbClr val="F9FAFC"/>
                </a:solidFill>
                <a:ln w="6350">
                  <a:solidFill>
                    <a:schemeClr val="bg1"/>
                  </a:solidFill>
                </a:ln>
                <a:effectLst>
                  <a:outerShdw blurRad="63500" sx="97000" sy="97000" algn="ctr" rotWithShape="0">
                    <a:prstClr val="black">
                      <a:alpha val="7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pic>
              <p:nvPicPr>
                <p:cNvPr id="25646" name="Рисунок 78"/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01117" y="2415539"/>
                  <a:ext cx="170407" cy="141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47" name="TextBox 79"/>
                <p:cNvSpPr txBox="1">
                  <a:spLocks noChangeArrowheads="1"/>
                </p:cNvSpPr>
                <p:nvPr/>
              </p:nvSpPr>
              <p:spPr bwMode="auto">
                <a:xfrm>
                  <a:off x="7056000" y="2599512"/>
                  <a:ext cx="668148" cy="3197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504" b="1">
                      <a:solidFill>
                        <a:srgbClr val="4E5557"/>
                      </a:solidFill>
                      <a:latin typeface="Arial" charset="0"/>
                    </a:rPr>
                    <a:t>«Свердловский завод трансформаторов тока»</a:t>
                  </a:r>
                  <a:endParaRPr lang="ru-RU" altLang="ru-RU" sz="504">
                    <a:solidFill>
                      <a:srgbClr val="4E5557"/>
                    </a:solidFill>
                    <a:latin typeface="Arial" charset="0"/>
                  </a:endParaRPr>
                </a:p>
              </p:txBody>
            </p:sp>
            <p:sp>
              <p:nvSpPr>
                <p:cNvPr id="25648" name="TextBox 80"/>
                <p:cNvSpPr txBox="1">
                  <a:spLocks noChangeArrowheads="1"/>
                </p:cNvSpPr>
                <p:nvPr/>
              </p:nvSpPr>
              <p:spPr bwMode="auto">
                <a:xfrm>
                  <a:off x="7073601" y="2931790"/>
                  <a:ext cx="621505" cy="1349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Ведущий производитель электротехнической продукции</a:t>
                  </a:r>
                  <a:endParaRPr lang="ru-RU" altLang="ru-RU" sz="252">
                    <a:solidFill>
                      <a:srgbClr val="868D9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5640" name="Группа 23"/>
              <p:cNvGrpSpPr>
                <a:grpSpLocks/>
              </p:cNvGrpSpPr>
              <p:nvPr/>
            </p:nvGrpSpPr>
            <p:grpSpPr bwMode="auto">
              <a:xfrm>
                <a:off x="7780226" y="2327987"/>
                <a:ext cx="620891" cy="900509"/>
                <a:chOff x="7780226" y="2327987"/>
                <a:chExt cx="620891" cy="900509"/>
              </a:xfrm>
            </p:grpSpPr>
            <p:sp>
              <p:nvSpPr>
                <p:cNvPr id="58" name="Прямоугольник: скругленные углы 83"/>
                <p:cNvSpPr/>
                <p:nvPr/>
              </p:nvSpPr>
              <p:spPr bwMode="auto">
                <a:xfrm>
                  <a:off x="7783481" y="2327987"/>
                  <a:ext cx="617636" cy="900509"/>
                </a:xfrm>
                <a:prstGeom prst="roundRect">
                  <a:avLst>
                    <a:gd name="adj" fmla="val 3156"/>
                  </a:avLst>
                </a:prstGeom>
                <a:solidFill>
                  <a:srgbClr val="F9FAFC"/>
                </a:solidFill>
                <a:ln w="6350">
                  <a:solidFill>
                    <a:schemeClr val="bg1"/>
                  </a:solidFill>
                </a:ln>
                <a:effectLst>
                  <a:outerShdw blurRad="63500" sx="97000" sy="97000" algn="ctr" rotWithShape="0">
                    <a:prstClr val="black">
                      <a:alpha val="7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pic>
              <p:nvPicPr>
                <p:cNvPr id="25642" name="Рисунок 84"/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58156" y="2424083"/>
                  <a:ext cx="268671" cy="1242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43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7783836" y="2599512"/>
                  <a:ext cx="617281" cy="1349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504" b="1">
                      <a:solidFill>
                        <a:srgbClr val="4E5557"/>
                      </a:solidFill>
                      <a:latin typeface="Arial" charset="0"/>
                    </a:rPr>
                    <a:t>«</a:t>
                  </a:r>
                  <a:r>
                    <a:rPr lang="en-US" altLang="ru-RU" sz="504" b="1">
                      <a:solidFill>
                        <a:srgbClr val="4E5557"/>
                      </a:solidFill>
                      <a:latin typeface="Arial" charset="0"/>
                    </a:rPr>
                    <a:t>UNIS</a:t>
                  </a:r>
                  <a:r>
                    <a:rPr lang="ru-RU" altLang="ru-RU" sz="504" b="1">
                      <a:solidFill>
                        <a:srgbClr val="4E5557"/>
                      </a:solidFill>
                      <a:latin typeface="Arial" charset="0"/>
                    </a:rPr>
                    <a:t>»</a:t>
                  </a:r>
                  <a:endParaRPr lang="ru-RU" altLang="ru-RU" sz="504">
                    <a:solidFill>
                      <a:srgbClr val="4E5557"/>
                    </a:solidFill>
                    <a:latin typeface="Arial" charset="0"/>
                  </a:endParaRPr>
                </a:p>
              </p:txBody>
            </p:sp>
            <p:sp>
              <p:nvSpPr>
                <p:cNvPr id="25644" name="TextBox 86"/>
                <p:cNvSpPr txBox="1">
                  <a:spLocks noChangeArrowheads="1"/>
                </p:cNvSpPr>
                <p:nvPr/>
              </p:nvSpPr>
              <p:spPr bwMode="auto">
                <a:xfrm>
                  <a:off x="7780226" y="2931790"/>
                  <a:ext cx="620602" cy="1657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Ведущий производитель строительных смесей </a:t>
                  </a:r>
                  <a:b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</a:br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в России и странах СНГ</a:t>
                  </a:r>
                  <a:endParaRPr lang="ru-RU" altLang="ru-RU" sz="252">
                    <a:solidFill>
                      <a:srgbClr val="868D9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25610" name="Группа 26"/>
            <p:cNvGrpSpPr>
              <a:grpSpLocks/>
            </p:cNvGrpSpPr>
            <p:nvPr/>
          </p:nvGrpSpPr>
          <p:grpSpPr bwMode="auto">
            <a:xfrm>
              <a:off x="4796916" y="2715255"/>
              <a:ext cx="3445586" cy="900510"/>
              <a:chOff x="4796916" y="3379073"/>
              <a:chExt cx="3445586" cy="900510"/>
            </a:xfrm>
          </p:grpSpPr>
          <p:grpSp>
            <p:nvGrpSpPr>
              <p:cNvPr id="25611" name="Группа 30"/>
              <p:cNvGrpSpPr>
                <a:grpSpLocks/>
              </p:cNvGrpSpPr>
              <p:nvPr/>
            </p:nvGrpSpPr>
            <p:grpSpPr bwMode="auto">
              <a:xfrm>
                <a:off x="4796916" y="3379073"/>
                <a:ext cx="620891" cy="900510"/>
                <a:chOff x="759363" y="3327631"/>
                <a:chExt cx="1267431" cy="1836937"/>
              </a:xfrm>
            </p:grpSpPr>
            <p:sp>
              <p:nvSpPr>
                <p:cNvPr id="100" name="Прямоугольник: скругленные углы 93"/>
                <p:cNvSpPr/>
                <p:nvPr/>
              </p:nvSpPr>
              <p:spPr>
                <a:xfrm>
                  <a:off x="765845" y="3327631"/>
                  <a:ext cx="1260785" cy="1836937"/>
                </a:xfrm>
                <a:prstGeom prst="roundRect">
                  <a:avLst>
                    <a:gd name="adj" fmla="val 3156"/>
                  </a:avLst>
                </a:prstGeom>
                <a:solidFill>
                  <a:srgbClr val="F9FAFC"/>
                </a:solidFill>
                <a:ln w="6350">
                  <a:solidFill>
                    <a:schemeClr val="bg1"/>
                  </a:solidFill>
                </a:ln>
                <a:effectLst>
                  <a:outerShdw blurRad="63500" sx="97000" sy="97000" algn="ctr" rotWithShape="0">
                    <a:prstClr val="black">
                      <a:alpha val="7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pic>
              <p:nvPicPr>
                <p:cNvPr id="25633" name="Рисунок 94"/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4292" y="3513906"/>
                  <a:ext cx="905005" cy="266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34" name="TextBox 95"/>
                <p:cNvSpPr txBox="1">
                  <a:spLocks noChangeArrowheads="1"/>
                </p:cNvSpPr>
                <p:nvPr/>
              </p:nvSpPr>
              <p:spPr bwMode="auto">
                <a:xfrm>
                  <a:off x="766793" y="3924320"/>
                  <a:ext cx="1260001" cy="275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504" b="1">
                      <a:solidFill>
                        <a:srgbClr val="4E5557"/>
                      </a:solidFill>
                      <a:latin typeface="Arial" charset="0"/>
                    </a:rPr>
                    <a:t>ПАО «ВМПТ»</a:t>
                  </a:r>
                  <a:endParaRPr lang="ru-RU" altLang="ru-RU" sz="504">
                    <a:solidFill>
                      <a:srgbClr val="4E5557"/>
                    </a:solidFill>
                    <a:latin typeface="Arial" charset="0"/>
                  </a:endParaRPr>
                </a:p>
              </p:txBody>
            </p:sp>
            <p:sp>
              <p:nvSpPr>
                <p:cNvPr id="25635" name="TextBox 96"/>
                <p:cNvSpPr txBox="1">
                  <a:spLocks noChangeArrowheads="1"/>
                </p:cNvSpPr>
                <p:nvPr/>
              </p:nvSpPr>
              <p:spPr bwMode="auto">
                <a:xfrm>
                  <a:off x="759363" y="4279422"/>
                  <a:ext cx="1266841" cy="338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Самая крупная стивидорная компания </a:t>
                  </a:r>
                  <a:b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</a:br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в порту Владивостока</a:t>
                  </a:r>
                  <a:endParaRPr lang="ru-RU" altLang="ru-RU" sz="252">
                    <a:solidFill>
                      <a:srgbClr val="868D9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5612" name="Группа 99"/>
              <p:cNvGrpSpPr>
                <a:grpSpLocks/>
              </p:cNvGrpSpPr>
              <p:nvPr/>
            </p:nvGrpSpPr>
            <p:grpSpPr bwMode="auto">
              <a:xfrm>
                <a:off x="5502638" y="3379073"/>
                <a:ext cx="621794" cy="900510"/>
                <a:chOff x="759363" y="3327631"/>
                <a:chExt cx="1267431" cy="1836937"/>
              </a:xfrm>
            </p:grpSpPr>
            <p:sp>
              <p:nvSpPr>
                <p:cNvPr id="96" name="Прямоугольник: скругленные углы 100"/>
                <p:cNvSpPr/>
                <p:nvPr/>
              </p:nvSpPr>
              <p:spPr>
                <a:xfrm>
                  <a:off x="764288" y="3327631"/>
                  <a:ext cx="1262192" cy="1836937"/>
                </a:xfrm>
                <a:prstGeom prst="roundRect">
                  <a:avLst>
                    <a:gd name="adj" fmla="val 3156"/>
                  </a:avLst>
                </a:prstGeom>
                <a:solidFill>
                  <a:srgbClr val="F9FAFC"/>
                </a:solidFill>
                <a:ln w="6350">
                  <a:solidFill>
                    <a:schemeClr val="bg1"/>
                  </a:solidFill>
                </a:ln>
                <a:effectLst>
                  <a:outerShdw blurRad="63500" sx="97000" sy="97000" algn="ctr" rotWithShape="0">
                    <a:prstClr val="black">
                      <a:alpha val="7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pic>
              <p:nvPicPr>
                <p:cNvPr id="25629" name="Рисунок 101"/>
                <p:cNvPicPr>
                  <a:picLocks noChangeAspect="1" noChangeArrowheads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4292" y="3517675"/>
                  <a:ext cx="905005" cy="25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30" name="TextBox 102"/>
                <p:cNvSpPr txBox="1">
                  <a:spLocks noChangeArrowheads="1"/>
                </p:cNvSpPr>
                <p:nvPr/>
              </p:nvSpPr>
              <p:spPr bwMode="auto">
                <a:xfrm>
                  <a:off x="766797" y="3924320"/>
                  <a:ext cx="1259997" cy="275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504" b="1">
                      <a:solidFill>
                        <a:srgbClr val="4E5557"/>
                      </a:solidFill>
                      <a:latin typeface="Arial" charset="0"/>
                    </a:rPr>
                    <a:t>«</a:t>
                  </a:r>
                  <a:r>
                    <a:rPr lang="en-US" altLang="ru-RU" sz="504" b="1">
                      <a:solidFill>
                        <a:srgbClr val="4E5557"/>
                      </a:solidFill>
                      <a:latin typeface="Arial" charset="0"/>
                    </a:rPr>
                    <a:t>Faberlic</a:t>
                  </a:r>
                  <a:r>
                    <a:rPr lang="ru-RU" altLang="ru-RU" sz="504" b="1">
                      <a:solidFill>
                        <a:srgbClr val="4E5557"/>
                      </a:solidFill>
                      <a:latin typeface="Arial" charset="0"/>
                    </a:rPr>
                    <a:t>»</a:t>
                  </a:r>
                  <a:endParaRPr lang="ru-RU" altLang="ru-RU" sz="504">
                    <a:solidFill>
                      <a:srgbClr val="4E5557"/>
                    </a:solidFill>
                    <a:latin typeface="Arial" charset="0"/>
                  </a:endParaRPr>
                </a:p>
              </p:txBody>
            </p:sp>
            <p:sp>
              <p:nvSpPr>
                <p:cNvPr id="25631" name="TextBox 103"/>
                <p:cNvSpPr txBox="1">
                  <a:spLocks noChangeArrowheads="1"/>
                </p:cNvSpPr>
                <p:nvPr/>
              </p:nvSpPr>
              <p:spPr bwMode="auto">
                <a:xfrm>
                  <a:off x="759363" y="4279422"/>
                  <a:ext cx="1266842" cy="338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Крупный российский производитель косметики, одежды, аксессуаров </a:t>
                  </a:r>
                  <a:b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</a:br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и обуви</a:t>
                  </a:r>
                  <a:endParaRPr lang="ru-RU" altLang="ru-RU" sz="252">
                    <a:solidFill>
                      <a:srgbClr val="868D9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5613" name="Группа 105"/>
              <p:cNvGrpSpPr>
                <a:grpSpLocks/>
              </p:cNvGrpSpPr>
              <p:nvPr/>
            </p:nvGrpSpPr>
            <p:grpSpPr bwMode="auto">
              <a:xfrm>
                <a:off x="6202078" y="3379073"/>
                <a:ext cx="628750" cy="900510"/>
                <a:chOff x="744694" y="3327631"/>
                <a:chExt cx="1283474" cy="1836937"/>
              </a:xfrm>
            </p:grpSpPr>
            <p:sp>
              <p:nvSpPr>
                <p:cNvPr id="92" name="Прямоугольник: скругленные углы 106"/>
                <p:cNvSpPr/>
                <p:nvPr/>
              </p:nvSpPr>
              <p:spPr>
                <a:xfrm>
                  <a:off x="744694" y="3327631"/>
                  <a:ext cx="1283474" cy="1836937"/>
                </a:xfrm>
                <a:prstGeom prst="roundRect">
                  <a:avLst>
                    <a:gd name="adj" fmla="val 3156"/>
                  </a:avLst>
                </a:prstGeom>
                <a:solidFill>
                  <a:srgbClr val="F9FAFC"/>
                </a:solidFill>
                <a:ln w="6350">
                  <a:solidFill>
                    <a:schemeClr val="bg1"/>
                  </a:solidFill>
                </a:ln>
                <a:effectLst>
                  <a:outerShdw blurRad="63500" sx="97000" sy="97000" algn="ctr" rotWithShape="0">
                    <a:prstClr val="black">
                      <a:alpha val="7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pic>
              <p:nvPicPr>
                <p:cNvPr id="25625" name="Рисунок 107"/>
                <p:cNvPicPr>
                  <a:picLocks noChangeAspect="1" noChangeArrowheads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4186" y="3517675"/>
                  <a:ext cx="845217" cy="25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26" name="TextBox 108"/>
                <p:cNvSpPr txBox="1">
                  <a:spLocks noChangeArrowheads="1"/>
                </p:cNvSpPr>
                <p:nvPr/>
              </p:nvSpPr>
              <p:spPr bwMode="auto">
                <a:xfrm>
                  <a:off x="766793" y="3924320"/>
                  <a:ext cx="1260001" cy="275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504" b="1">
                      <a:solidFill>
                        <a:srgbClr val="4E5557"/>
                      </a:solidFill>
                      <a:latin typeface="Arial" charset="0"/>
                    </a:rPr>
                    <a:t>«Эксойл Групп»</a:t>
                  </a:r>
                  <a:endParaRPr lang="ru-RU" altLang="ru-RU" sz="504">
                    <a:solidFill>
                      <a:srgbClr val="4E5557"/>
                    </a:solidFill>
                    <a:latin typeface="Arial" charset="0"/>
                  </a:endParaRPr>
                </a:p>
              </p:txBody>
            </p:sp>
            <p:sp>
              <p:nvSpPr>
                <p:cNvPr id="25627" name="TextBox 109"/>
                <p:cNvSpPr txBox="1">
                  <a:spLocks noChangeArrowheads="1"/>
                </p:cNvSpPr>
                <p:nvPr/>
              </p:nvSpPr>
              <p:spPr bwMode="auto">
                <a:xfrm>
                  <a:off x="759363" y="4279422"/>
                  <a:ext cx="1266841" cy="4009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Международный холдинг, занимающийся трейдингом и переработкой масличных и зерновых культур</a:t>
                  </a:r>
                  <a:endParaRPr lang="ru-RU" altLang="ru-RU" sz="252">
                    <a:solidFill>
                      <a:srgbClr val="868D9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5614" name="Группа 111"/>
              <p:cNvGrpSpPr>
                <a:grpSpLocks/>
              </p:cNvGrpSpPr>
              <p:nvPr/>
            </p:nvGrpSpPr>
            <p:grpSpPr bwMode="auto">
              <a:xfrm>
                <a:off x="6914986" y="3379073"/>
                <a:ext cx="622394" cy="900510"/>
                <a:chOff x="759363" y="3327631"/>
                <a:chExt cx="1268653" cy="1836937"/>
              </a:xfrm>
            </p:grpSpPr>
            <p:sp>
              <p:nvSpPr>
                <p:cNvPr id="88" name="Прямоугольник: скругленные углы 112"/>
                <p:cNvSpPr/>
                <p:nvPr/>
              </p:nvSpPr>
              <p:spPr>
                <a:xfrm>
                  <a:off x="765824" y="3327631"/>
                  <a:ext cx="1262192" cy="1836937"/>
                </a:xfrm>
                <a:prstGeom prst="roundRect">
                  <a:avLst>
                    <a:gd name="adj" fmla="val 3156"/>
                  </a:avLst>
                </a:prstGeom>
                <a:solidFill>
                  <a:srgbClr val="F9FAFC"/>
                </a:solidFill>
                <a:ln w="6350">
                  <a:solidFill>
                    <a:schemeClr val="bg1"/>
                  </a:solidFill>
                </a:ln>
                <a:effectLst>
                  <a:outerShdw blurRad="63500" sx="97000" sy="97000" algn="ctr" rotWithShape="0">
                    <a:prstClr val="black">
                      <a:alpha val="7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pic>
              <p:nvPicPr>
                <p:cNvPr id="25621" name="Рисунок 113"/>
                <p:cNvPicPr>
                  <a:picLocks noChangeAspect="1" noChangeArrowheads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2443" y="3517675"/>
                  <a:ext cx="808703" cy="25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22" name="TextBox 114"/>
                <p:cNvSpPr txBox="1">
                  <a:spLocks noChangeArrowheads="1"/>
                </p:cNvSpPr>
                <p:nvPr/>
              </p:nvSpPr>
              <p:spPr bwMode="auto">
                <a:xfrm>
                  <a:off x="766797" y="3924320"/>
                  <a:ext cx="1259998" cy="275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504" b="1">
                      <a:solidFill>
                        <a:srgbClr val="4E5557"/>
                      </a:solidFill>
                      <a:latin typeface="Arial" charset="0"/>
                    </a:rPr>
                    <a:t>ООО «Слата»</a:t>
                  </a:r>
                  <a:endParaRPr lang="ru-RU" altLang="ru-RU" sz="504">
                    <a:solidFill>
                      <a:srgbClr val="4E5557"/>
                    </a:solidFill>
                    <a:latin typeface="Arial" charset="0"/>
                  </a:endParaRPr>
                </a:p>
              </p:txBody>
            </p:sp>
            <p:sp>
              <p:nvSpPr>
                <p:cNvPr id="25623" name="TextBox 115"/>
                <p:cNvSpPr txBox="1">
                  <a:spLocks noChangeArrowheads="1"/>
                </p:cNvSpPr>
                <p:nvPr/>
              </p:nvSpPr>
              <p:spPr bwMode="auto">
                <a:xfrm>
                  <a:off x="759363" y="4279422"/>
                  <a:ext cx="1266842" cy="338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Крупнейший в Восточной Сибири дистрибьютор продовольственных продуктов</a:t>
                  </a:r>
                  <a:endParaRPr lang="ru-RU" altLang="ru-RU" sz="252">
                    <a:solidFill>
                      <a:srgbClr val="868D9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5615" name="Группа 117"/>
              <p:cNvGrpSpPr>
                <a:grpSpLocks/>
              </p:cNvGrpSpPr>
              <p:nvPr/>
            </p:nvGrpSpPr>
            <p:grpSpPr bwMode="auto">
              <a:xfrm>
                <a:off x="7621611" y="3379073"/>
                <a:ext cx="620891" cy="900510"/>
                <a:chOff x="759363" y="3327631"/>
                <a:chExt cx="1267431" cy="1836937"/>
              </a:xfrm>
            </p:grpSpPr>
            <p:sp>
              <p:nvSpPr>
                <p:cNvPr id="84" name="Прямоугольник: скругленные углы 118"/>
                <p:cNvSpPr/>
                <p:nvPr/>
              </p:nvSpPr>
              <p:spPr>
                <a:xfrm>
                  <a:off x="765680" y="3327631"/>
                  <a:ext cx="1260788" cy="1836937"/>
                </a:xfrm>
                <a:prstGeom prst="roundRect">
                  <a:avLst>
                    <a:gd name="adj" fmla="val 3156"/>
                  </a:avLst>
                </a:prstGeom>
                <a:solidFill>
                  <a:srgbClr val="F9FAFC"/>
                </a:solidFill>
                <a:ln w="6350">
                  <a:solidFill>
                    <a:schemeClr val="bg1"/>
                  </a:solidFill>
                </a:ln>
                <a:effectLst>
                  <a:outerShdw blurRad="63500" sx="97000" sy="97000" algn="ctr" rotWithShape="0">
                    <a:prstClr val="black">
                      <a:alpha val="7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pic>
              <p:nvPicPr>
                <p:cNvPr id="25617" name="Рисунок 119"/>
                <p:cNvPicPr>
                  <a:picLocks noChangeAspect="1" noChangeArrowheads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2044" y="3517675"/>
                  <a:ext cx="769500" cy="25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18" name="TextBox 120"/>
                <p:cNvSpPr txBox="1">
                  <a:spLocks noChangeArrowheads="1"/>
                </p:cNvSpPr>
                <p:nvPr/>
              </p:nvSpPr>
              <p:spPr bwMode="auto">
                <a:xfrm>
                  <a:off x="766793" y="3924320"/>
                  <a:ext cx="1260001" cy="275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504" b="1">
                      <a:solidFill>
                        <a:srgbClr val="4E5557"/>
                      </a:solidFill>
                      <a:latin typeface="Arial" charset="0"/>
                    </a:rPr>
                    <a:t>«Карат»</a:t>
                  </a:r>
                  <a:endParaRPr lang="ru-RU" altLang="ru-RU" sz="504">
                    <a:solidFill>
                      <a:srgbClr val="4E5557"/>
                    </a:solidFill>
                    <a:latin typeface="Arial" charset="0"/>
                  </a:endParaRPr>
                </a:p>
              </p:txBody>
            </p:sp>
            <p:sp>
              <p:nvSpPr>
                <p:cNvPr id="25619" name="TextBox 121"/>
                <p:cNvSpPr txBox="1">
                  <a:spLocks noChangeArrowheads="1"/>
                </p:cNvSpPr>
                <p:nvPr/>
              </p:nvSpPr>
              <p:spPr bwMode="auto">
                <a:xfrm>
                  <a:off x="759363" y="4279422"/>
                  <a:ext cx="1266841" cy="4009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ru-RU" altLang="ru-RU" sz="252" b="1">
                      <a:solidFill>
                        <a:srgbClr val="868D90"/>
                      </a:solidFill>
                      <a:latin typeface="Arial" charset="0"/>
                    </a:rPr>
                    <a:t>Московский завод плавленых сыров, является одним из старейших работающих предприятий пищевой отрасли</a:t>
                  </a:r>
                  <a:endParaRPr lang="ru-RU" altLang="ru-RU" sz="252">
                    <a:solidFill>
                      <a:srgbClr val="868D90"/>
                    </a:solidFill>
                    <a:latin typeface="Arial" charset="0"/>
                  </a:endParaRPr>
                </a:p>
              </p:txBody>
            </p:sp>
          </p:grpSp>
        </p:grpSp>
      </p:grpSp>
      <p:sp>
        <p:nvSpPr>
          <p:cNvPr id="107" name="Номер слайда 5">
            <a:extLst>
              <a:ext uri="{FF2B5EF4-FFF2-40B4-BE49-F238E27FC236}">
                <a16:creationId xmlns:a16="http://schemas.microsoft.com/office/drawing/2014/main" xmlns="" id="{C548D01E-B5B0-4448-B2C8-34BC0E63A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14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64000" y="720000"/>
            <a:ext cx="7846213" cy="8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СРОКИ ВНЕДРЕНИЯ – </a:t>
            </a:r>
            <a:r>
              <a:rPr lang="ru-RU" altLang="ru-RU" sz="2520" b="1" dirty="0">
                <a:solidFill>
                  <a:srgbClr val="4E5557"/>
                </a:solidFill>
                <a:latin typeface="Arial" charset="0"/>
              </a:rPr>
              <a:t/>
            </a:r>
            <a:br>
              <a:rPr lang="ru-RU" altLang="ru-RU" sz="2520" b="1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ГОДЫ ИЛИ МЕСЯЦЫ?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366716"/>
              </p:ext>
            </p:extLst>
          </p:nvPr>
        </p:nvGraphicFramePr>
        <p:xfrm>
          <a:off x="952500" y="2015951"/>
          <a:ext cx="9615968" cy="256733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7440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59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359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3813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ПОКАЗАТЕЛЬ</a:t>
                      </a: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E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ПРОЕКТЫ ДО 200 АРМ</a:t>
                      </a:r>
                    </a:p>
                  </a:txBody>
                  <a:tcPr marL="108000" marR="10800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E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ПРОЕКТЫ ОТ 200 АРМ</a:t>
                      </a:r>
                    </a:p>
                  </a:txBody>
                  <a:tcPr marL="108000" marR="10800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E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7717">
                <a:tc>
                  <a:txBody>
                    <a:bodyPr/>
                    <a:lstStyle/>
                    <a:p>
                      <a:pPr marL="0" lvl="1" indent="0" algn="l" rtl="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Количество АРМ (в среднем)</a:t>
                      </a: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E3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100</a:t>
                      </a:r>
                    </a:p>
                  </a:txBody>
                  <a:tcPr marL="108000" marR="10800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E3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900</a:t>
                      </a:r>
                    </a:p>
                  </a:txBody>
                  <a:tcPr marL="108000" marR="10800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E3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717">
                <a:tc>
                  <a:txBody>
                    <a:bodyPr/>
                    <a:lstStyle/>
                    <a:p>
                      <a:pPr marL="0" lvl="1" indent="0" algn="l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Срок, месяцев</a:t>
                      </a: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12</a:t>
                      </a:r>
                    </a:p>
                  </a:txBody>
                  <a:tcPr marL="108000" marR="10800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18</a:t>
                      </a:r>
                    </a:p>
                  </a:txBody>
                  <a:tcPr marL="108000" marR="10800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717">
                <a:tc>
                  <a:txBody>
                    <a:bodyPr/>
                    <a:lstStyle/>
                    <a:p>
                      <a:pPr marL="0" lvl="1" indent="0" algn="l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Скорость, АРМ/месяц </a:t>
                      </a: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E3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10</a:t>
                      </a:r>
                    </a:p>
                  </a:txBody>
                  <a:tcPr marL="108000" marR="10800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E3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60</a:t>
                      </a:r>
                    </a:p>
                  </a:txBody>
                  <a:tcPr marL="108000" marR="10800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E3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3813">
                <a:tc>
                  <a:txBody>
                    <a:bodyPr/>
                    <a:lstStyle/>
                    <a:p>
                      <a:pPr marL="0" lvl="1" indent="0" algn="l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Трудозатраты, человеко-часов </a:t>
                      </a: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6 000</a:t>
                      </a:r>
                    </a:p>
                  </a:txBody>
                  <a:tcPr marL="108000" marR="10800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25 000</a:t>
                      </a:r>
                    </a:p>
                  </a:txBody>
                  <a:tcPr marL="108000" marR="10800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3813">
                <a:tc>
                  <a:txBody>
                    <a:bodyPr/>
                    <a:lstStyle/>
                    <a:p>
                      <a:pPr marL="0" lvl="1" indent="0" algn="l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Трудозатраты на 1 АРМ, человеко-часов </a:t>
                      </a: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E3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66</a:t>
                      </a:r>
                    </a:p>
                  </a:txBody>
                  <a:tcPr marL="108000" marR="10800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E3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46</a:t>
                      </a:r>
                    </a:p>
                  </a:txBody>
                  <a:tcPr marL="108000" marR="10800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E3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3813">
                <a:tc>
                  <a:txBody>
                    <a:bodyPr/>
                    <a:lstStyle/>
                    <a:p>
                      <a:pPr marL="0" lvl="1" indent="0" algn="l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Трудозатраты в месяц, человеко-часов </a:t>
                      </a: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539</a:t>
                      </a:r>
                    </a:p>
                  </a:txBody>
                  <a:tcPr marL="108000" marR="10800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914400" rtl="0" eaLnBrk="0" fontAlgn="base" latinLnBrk="0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28104"/>
                        </a:buClr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1 401</a:t>
                      </a:r>
                    </a:p>
                  </a:txBody>
                  <a:tcPr marL="108000" marR="10800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040164" y="4956236"/>
            <a:ext cx="5564682" cy="732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>
              <a:spcBef>
                <a:spcPts val="378"/>
              </a:spcBef>
              <a:buClr>
                <a:srgbClr val="F28104"/>
              </a:buClr>
            </a:pPr>
            <a:r>
              <a:rPr lang="ru-RU" sz="1400" dirty="0">
                <a:latin typeface="Arial" charset="0"/>
              </a:rPr>
              <a:t>Данные </a:t>
            </a:r>
            <a:r>
              <a:rPr lang="ru-RU" sz="1400" b="1" dirty="0">
                <a:latin typeface="Arial" charset="0"/>
              </a:rPr>
              <a:t>по 279 проектам </a:t>
            </a:r>
            <a:r>
              <a:rPr lang="ru-RU" sz="1400" dirty="0">
                <a:latin typeface="Arial" charset="0"/>
              </a:rPr>
              <a:t>внедрения 1С:ERP и решений </a:t>
            </a:r>
            <a:br>
              <a:rPr lang="ru-RU" sz="1400" dirty="0">
                <a:latin typeface="Arial" charset="0"/>
              </a:rPr>
            </a:br>
            <a:r>
              <a:rPr lang="ru-RU" sz="1400" dirty="0">
                <a:latin typeface="Arial" charset="0"/>
              </a:rPr>
              <a:t>на базе 1С:ERP, </a:t>
            </a:r>
            <a:r>
              <a:rPr lang="ru-RU" sz="1400" b="1" dirty="0">
                <a:latin typeface="Arial" charset="0"/>
              </a:rPr>
              <a:t>по данным конкурсов «1С:Проект года» </a:t>
            </a:r>
            <a:r>
              <a:rPr lang="ru-RU" sz="1400" dirty="0">
                <a:latin typeface="Arial" charset="0"/>
              </a:rPr>
              <a:t/>
            </a:r>
            <a:br>
              <a:rPr lang="ru-RU" sz="1400" dirty="0">
                <a:latin typeface="Arial" charset="0"/>
              </a:rPr>
            </a:br>
            <a:r>
              <a:rPr lang="ru-RU" sz="1400" dirty="0">
                <a:latin typeface="Arial" charset="0"/>
              </a:rPr>
              <a:t>по опубликованным проектам, реализованным </a:t>
            </a:r>
            <a:r>
              <a:rPr lang="ru-RU" sz="1400" b="1" dirty="0">
                <a:latin typeface="Arial" charset="0"/>
              </a:rPr>
              <a:t>в 2016-2021 гг.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52500" y="4956236"/>
            <a:ext cx="3774682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378"/>
              </a:spcBef>
              <a:buClr>
                <a:srgbClr val="F28104"/>
              </a:buClr>
            </a:pPr>
            <a:r>
              <a:rPr lang="ru-RU" sz="1400" dirty="0">
                <a:latin typeface="Arial" charset="0"/>
              </a:rPr>
              <a:t>до 200 АРМ – 156 проектов</a:t>
            </a:r>
          </a:p>
          <a:p>
            <a:pPr marL="0" lvl="1">
              <a:spcBef>
                <a:spcPts val="378"/>
              </a:spcBef>
              <a:buClr>
                <a:srgbClr val="F28104"/>
              </a:buClr>
            </a:pPr>
            <a:r>
              <a:rPr lang="ru-RU" sz="1400" dirty="0">
                <a:latin typeface="Arial" charset="0"/>
              </a:rPr>
              <a:t>от 200 АРМ включительно – 123 проекта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9108BBF0-011D-4902-8BDB-FDE34E87F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15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667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864000" y="720000"/>
            <a:ext cx="537618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4E5557"/>
                </a:solidFill>
                <a:latin typeface="Arial" charset="0"/>
              </a:rPr>
              <a:t>ИМПОРТОЗАМЕЩЕНИЕ </a:t>
            </a:r>
            <a:r>
              <a:rPr lang="en-US" altLang="ru-RU" sz="2400" b="1" dirty="0">
                <a:solidFill>
                  <a:srgbClr val="4E5557"/>
                </a:solidFill>
                <a:latin typeface="Arial" charset="0"/>
              </a:rPr>
              <a:t>ERP</a:t>
            </a:r>
            <a:r>
              <a:rPr lang="ru-RU" altLang="ru-RU" sz="2400" b="1" dirty="0">
                <a:solidFill>
                  <a:srgbClr val="4E5557"/>
                </a:solidFill>
                <a:latin typeface="Arial" charset="0"/>
              </a:rPr>
              <a:t> – </a:t>
            </a:r>
            <a:br>
              <a:rPr lang="ru-RU" altLang="ru-RU" sz="2400" b="1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ЗА 2 МЕСЯЦА РЕАЛЬНО?</a:t>
            </a:r>
          </a:p>
        </p:txBody>
      </p:sp>
      <p:pic>
        <p:nvPicPr>
          <p:cNvPr id="3074" name="Picture 2" descr="https://comregia.se/wp-content/uploads/2017/12/bulten-logotype-kund-a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69" y="1345108"/>
            <a:ext cx="1813427" cy="113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50602" y="1542472"/>
            <a:ext cx="27282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charset="0"/>
              </a:rPr>
              <a:t>Производитель деталей </a:t>
            </a:r>
            <a:br>
              <a:rPr lang="ru-RU" sz="1400" dirty="0">
                <a:latin typeface="Arial" charset="0"/>
              </a:rPr>
            </a:br>
            <a:r>
              <a:rPr lang="ru-RU" sz="1400" dirty="0">
                <a:latin typeface="Arial" charset="0"/>
              </a:rPr>
              <a:t>для автомобильной промышленности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4000" y="2303983"/>
            <a:ext cx="48454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28104"/>
                </a:solidFill>
                <a:latin typeface="Arial" charset="0"/>
              </a:rPr>
              <a:t>За 2 месяца перешли на 1С:ERP </a:t>
            </a:r>
            <a:r>
              <a:rPr lang="ru-RU" sz="1400" dirty="0">
                <a:latin typeface="Arial" charset="0"/>
              </a:rPr>
              <a:t>без остановки производства:</a:t>
            </a:r>
          </a:p>
          <a:p>
            <a:pPr marL="252000" indent="-2520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rial" charset="0"/>
              </a:rPr>
              <a:t>реализовали </a:t>
            </a:r>
            <a:r>
              <a:rPr lang="ru-RU" sz="1400" b="1" dirty="0">
                <a:solidFill>
                  <a:srgbClr val="F28104"/>
                </a:solidFill>
                <a:latin typeface="Arial" charset="0"/>
              </a:rPr>
              <a:t>сквозную прослеживаемость </a:t>
            </a:r>
            <a:br>
              <a:rPr lang="ru-RU" sz="1400" b="1" dirty="0">
                <a:solidFill>
                  <a:srgbClr val="F28104"/>
                </a:solidFill>
                <a:latin typeface="Arial" charset="0"/>
              </a:rPr>
            </a:br>
            <a:r>
              <a:rPr lang="ru-RU" sz="1400" dirty="0">
                <a:latin typeface="Arial" charset="0"/>
              </a:rPr>
              <a:t>партий сырья и готовых изделий по ISO 16 949;</a:t>
            </a:r>
          </a:p>
          <a:p>
            <a:pPr marL="252000" indent="-2520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F28104"/>
                </a:solidFill>
                <a:latin typeface="Arial" charset="0"/>
              </a:rPr>
              <a:t>улучшили планирование производства</a:t>
            </a:r>
            <a:r>
              <a:rPr lang="ru-RU" sz="1400" dirty="0">
                <a:latin typeface="Arial" charset="0"/>
              </a:rPr>
              <a:t>;</a:t>
            </a:r>
          </a:p>
          <a:p>
            <a:pPr marL="252000" indent="-2520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rial" charset="0"/>
              </a:rPr>
              <a:t>обеспечили </a:t>
            </a:r>
            <a:r>
              <a:rPr lang="ru-RU" sz="1400" b="1" dirty="0">
                <a:solidFill>
                  <a:srgbClr val="F28104"/>
                </a:solidFill>
                <a:latin typeface="Arial" charset="0"/>
              </a:rPr>
              <a:t>корректный расчет себестоимости </a:t>
            </a:r>
            <a:r>
              <a:rPr lang="ru-RU" sz="1400" dirty="0">
                <a:latin typeface="Arial" charset="0"/>
              </a:rPr>
              <a:t>каждого заказа;</a:t>
            </a:r>
          </a:p>
          <a:p>
            <a:pPr marL="252000" indent="-2520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rial" charset="0"/>
              </a:rPr>
              <a:t>вдвое повысили точность и </a:t>
            </a:r>
            <a:r>
              <a:rPr lang="ru-RU" sz="1400" b="1" dirty="0">
                <a:solidFill>
                  <a:srgbClr val="F28104"/>
                </a:solidFill>
                <a:latin typeface="Arial" charset="0"/>
              </a:rPr>
              <a:t>скорость расчета цен</a:t>
            </a:r>
            <a:r>
              <a:rPr lang="ru-RU" sz="1400" dirty="0">
                <a:latin typeface="Arial" charset="0"/>
              </a:rPr>
              <a:t>;</a:t>
            </a:r>
          </a:p>
          <a:p>
            <a:pPr marL="252000" indent="-2520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rial" charset="0"/>
              </a:rPr>
              <a:t>усилили </a:t>
            </a:r>
            <a:r>
              <a:rPr lang="ru-RU" sz="1400" b="1" dirty="0">
                <a:solidFill>
                  <a:srgbClr val="F28104"/>
                </a:solidFill>
                <a:latin typeface="Arial" charset="0"/>
              </a:rPr>
              <a:t>контроль качества продукции</a:t>
            </a:r>
            <a:r>
              <a:rPr lang="ru-RU" sz="1400" dirty="0">
                <a:latin typeface="Arial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76001" y="2432898"/>
            <a:ext cx="4591988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spcBef>
                <a:spcPts val="300"/>
              </a:spcBef>
              <a:buClr>
                <a:srgbClr val="FFCC00"/>
              </a:buClr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1,5 месяца перевели на 1С:</a:t>
            </a:r>
            <a:r>
              <a:rPr lang="en-US" sz="1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ERP</a:t>
            </a:r>
            <a:r>
              <a:rPr lang="ru-RU" sz="1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первые отгрузки и приемки товаров с партионным учетом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медицинских препаратов и прослеживаемостью цен лекарств по всей цепочке внутри России.</a:t>
            </a:r>
          </a:p>
          <a:p>
            <a:pPr marL="252000" indent="-252000">
              <a:spcBef>
                <a:spcPts val="300"/>
              </a:spcBef>
              <a:buClr>
                <a:srgbClr val="FFCC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2 месяца сформировали управленческую отчетность, еще через месяц закрыли отчетный период.</a:t>
            </a:r>
          </a:p>
          <a:p>
            <a:pPr marL="252000" indent="-252000">
              <a:spcBef>
                <a:spcPts val="300"/>
              </a:spcBef>
              <a:buClr>
                <a:srgbClr val="FFCC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Автоматизировали блоки продаж, закупок, склада, расчета себестоимости, а также финансовый </a:t>
            </a:r>
            <a:b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управленческий учет.</a:t>
            </a:r>
          </a:p>
        </p:txBody>
      </p:sp>
      <p:sp>
        <p:nvSpPr>
          <p:cNvPr id="3" name="AutoShape 4" descr="https://lad24.ru/themes/lad/assets/i/logo30_black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lad24.ru/themes/lad/assets/i/logo30_black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01" y="4292475"/>
            <a:ext cx="875681" cy="327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586" y="4203870"/>
            <a:ext cx="957277" cy="2776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1" b="40193"/>
          <a:stretch/>
        </p:blipFill>
        <p:spPr>
          <a:xfrm>
            <a:off x="9101668" y="1960542"/>
            <a:ext cx="1466321" cy="27619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t="15572" r="11007"/>
          <a:stretch/>
        </p:blipFill>
        <p:spPr bwMode="auto">
          <a:xfrm>
            <a:off x="6017923" y="4663850"/>
            <a:ext cx="1354999" cy="9720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r="8408" b="2538"/>
          <a:stretch/>
        </p:blipFill>
        <p:spPr bwMode="auto">
          <a:xfrm>
            <a:off x="9147832" y="4663850"/>
            <a:ext cx="1429031" cy="9720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/>
          <a:stretch/>
        </p:blipFill>
        <p:spPr bwMode="auto">
          <a:xfrm>
            <a:off x="7500814" y="4663850"/>
            <a:ext cx="1519127" cy="9720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7" r="16371"/>
          <a:stretch/>
        </p:blipFill>
        <p:spPr bwMode="auto">
          <a:xfrm>
            <a:off x="935038" y="4649067"/>
            <a:ext cx="1403420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r="31323"/>
          <a:stretch/>
        </p:blipFill>
        <p:spPr bwMode="auto">
          <a:xfrm>
            <a:off x="2489530" y="4651943"/>
            <a:ext cx="1247433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8" t="8445" r="13431"/>
          <a:stretch/>
        </p:blipFill>
        <p:spPr bwMode="auto">
          <a:xfrm>
            <a:off x="3888036" y="4663850"/>
            <a:ext cx="1511746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3DF0FB-F0F8-B079-6C3F-4AB1680386FC}"/>
              </a:ext>
            </a:extLst>
          </p:cNvPr>
          <p:cNvSpPr txBox="1"/>
          <p:nvPr/>
        </p:nvSpPr>
        <p:spPr>
          <a:xfrm>
            <a:off x="5976000" y="1493892"/>
            <a:ext cx="3266071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ru-RU" sz="1200" dirty="0"/>
              <a:t>Международная компания, которая специализируется на разработке, изготовлении, маркетинге и продаже фармацевтической продукции.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5896DD0-EB99-2BDD-45BF-3F3AB36FC1DA}"/>
              </a:ext>
            </a:extLst>
          </p:cNvPr>
          <p:cNvSpPr txBox="1"/>
          <p:nvPr/>
        </p:nvSpPr>
        <p:spPr>
          <a:xfrm>
            <a:off x="5976000" y="4320000"/>
            <a:ext cx="21061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Источник: CNews, 17.08.2022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71994893-A1B3-2EAF-48CE-C6F89A79D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000" y="711676"/>
            <a:ext cx="467212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ЗА 1,5 МЕСЯЦА -</a:t>
            </a:r>
          </a:p>
          <a:p>
            <a:pPr eaLnBrk="1" hangingPunct="1"/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ТОЖЕ РЕАЛЬНО</a:t>
            </a:r>
          </a:p>
        </p:txBody>
      </p:sp>
      <p:sp>
        <p:nvSpPr>
          <p:cNvPr id="22" name="Номер слайда 5">
            <a:extLst>
              <a:ext uri="{FF2B5EF4-FFF2-40B4-BE49-F238E27FC236}">
                <a16:creationId xmlns:a16="http://schemas.microsoft.com/office/drawing/2014/main" xmlns="" id="{9727A4ED-C09B-4A2A-8E9A-05654241B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16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7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864000" y="720000"/>
            <a:ext cx="6622179" cy="8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ЧТО ПОЛУЧИМ – </a:t>
            </a:r>
            <a:br>
              <a:rPr lang="ru-RU" altLang="ru-RU" sz="2600" b="1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КАКОЙ ЭКОНОМИЧЕСКИЙ ЭФФЕКТ?</a:t>
            </a:r>
          </a:p>
        </p:txBody>
      </p:sp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862113" y="1880050"/>
            <a:ext cx="9706261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dirty="0">
                <a:latin typeface="Arial" charset="0"/>
              </a:rPr>
              <a:t>Рост прибыли </a:t>
            </a:r>
            <a:r>
              <a:rPr lang="ru-RU" altLang="ru-RU" b="1" dirty="0">
                <a:solidFill>
                  <a:srgbClr val="F28104"/>
                </a:solidFill>
                <a:latin typeface="Arial" charset="0"/>
              </a:rPr>
              <a:t>8-14%</a:t>
            </a:r>
            <a:r>
              <a:rPr lang="ru-RU" altLang="ru-RU" dirty="0">
                <a:latin typeface="Arial" charset="0"/>
              </a:rPr>
              <a:t>	</a:t>
            </a:r>
          </a:p>
          <a:p>
            <a: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dirty="0">
                <a:latin typeface="Arial" charset="0"/>
              </a:rPr>
              <a:t>Снижение себестоимости выпускаемой продукции </a:t>
            </a:r>
            <a:r>
              <a:rPr lang="ru-RU" altLang="ru-RU" b="1" dirty="0">
                <a:solidFill>
                  <a:srgbClr val="F28104"/>
                </a:solidFill>
                <a:latin typeface="Arial" charset="0"/>
              </a:rPr>
              <a:t>7-9%</a:t>
            </a:r>
          </a:p>
          <a:p>
            <a: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dirty="0">
                <a:latin typeface="Arial" charset="0"/>
              </a:rPr>
              <a:t>Увеличение объема выпускаемой продукции </a:t>
            </a:r>
            <a:r>
              <a:rPr lang="ru-RU" altLang="ru-RU" b="1" dirty="0">
                <a:solidFill>
                  <a:srgbClr val="F28104"/>
                </a:solidFill>
                <a:latin typeface="Arial" charset="0"/>
              </a:rPr>
              <a:t>18-24%</a:t>
            </a:r>
          </a:p>
          <a:p>
            <a: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dirty="0">
                <a:latin typeface="Arial" charset="0"/>
              </a:rPr>
              <a:t>Рост производительности труда в производстве </a:t>
            </a:r>
            <a:r>
              <a:rPr lang="ru-RU" altLang="ru-RU" b="1" dirty="0">
                <a:solidFill>
                  <a:srgbClr val="F28104"/>
                </a:solidFill>
                <a:latin typeface="Arial" charset="0"/>
              </a:rPr>
              <a:t>19-22%</a:t>
            </a:r>
          </a:p>
          <a:p>
            <a: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dirty="0">
                <a:latin typeface="Arial" charset="0"/>
              </a:rPr>
              <a:t>Сокращение длительности простоев оборудования </a:t>
            </a:r>
            <a:r>
              <a:rPr lang="ru-RU" altLang="ru-RU" b="1" dirty="0">
                <a:solidFill>
                  <a:srgbClr val="F28104"/>
                </a:solidFill>
                <a:latin typeface="Arial" charset="0"/>
              </a:rPr>
              <a:t>14-23%</a:t>
            </a:r>
            <a:endParaRPr lang="ru-RU" altLang="ru-RU" dirty="0">
              <a:solidFill>
                <a:srgbClr val="F28104"/>
              </a:solidFill>
              <a:latin typeface="Arial" charset="0"/>
            </a:endParaRPr>
          </a:p>
          <a:p>
            <a: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dirty="0">
                <a:latin typeface="Arial" charset="0"/>
              </a:rPr>
              <a:t>Снижение производственного брака </a:t>
            </a:r>
            <a:r>
              <a:rPr lang="ru-RU" altLang="ru-RU" b="1" dirty="0">
                <a:solidFill>
                  <a:srgbClr val="F28104"/>
                </a:solidFill>
                <a:latin typeface="Arial" charset="0"/>
              </a:rPr>
              <a:t>17-19%</a:t>
            </a:r>
          </a:p>
          <a:p>
            <a: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dirty="0">
                <a:latin typeface="Arial" charset="0"/>
              </a:rPr>
              <a:t>Сокращение сроков исполнения заказов </a:t>
            </a:r>
            <a:r>
              <a:rPr lang="ru-RU" altLang="ru-RU" b="1" dirty="0">
                <a:solidFill>
                  <a:srgbClr val="F28104"/>
                </a:solidFill>
                <a:latin typeface="Arial" charset="0"/>
              </a:rPr>
              <a:t>21-23%</a:t>
            </a:r>
            <a:endParaRPr lang="ru-RU" altLang="ru-RU" dirty="0">
              <a:solidFill>
                <a:srgbClr val="F28104"/>
              </a:solidFill>
              <a:latin typeface="Arial" charset="0"/>
            </a:endParaRPr>
          </a:p>
        </p:txBody>
      </p:sp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5400204" y="4992134"/>
            <a:ext cx="52581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>
              <a:spcBef>
                <a:spcPts val="1512"/>
              </a:spcBef>
              <a:buClr>
                <a:srgbClr val="FFC000"/>
              </a:buClr>
            </a:pPr>
            <a:r>
              <a:rPr lang="ru-RU" altLang="ru-RU" sz="1200" b="1" dirty="0">
                <a:latin typeface="Arial" charset="0"/>
              </a:rPr>
              <a:t>Среднее по 389 проектам внедрения ERP-решений фирмы «1С».</a:t>
            </a:r>
            <a:r>
              <a:rPr lang="ru-RU" altLang="ru-RU" sz="1200" dirty="0">
                <a:latin typeface="Arial" charset="0"/>
              </a:rPr>
              <a:t> </a:t>
            </a:r>
            <a:br>
              <a:rPr lang="ru-RU" altLang="ru-RU" sz="1200" dirty="0">
                <a:latin typeface="Arial" charset="0"/>
              </a:rPr>
            </a:br>
            <a:r>
              <a:rPr lang="ru-RU" altLang="ru-RU" sz="1200" dirty="0">
                <a:latin typeface="Arial" charset="0"/>
              </a:rPr>
              <a:t>Подтверждено клиентами, диапазон </a:t>
            </a:r>
            <a:br>
              <a:rPr lang="ru-RU" altLang="ru-RU" sz="1200" dirty="0">
                <a:latin typeface="Arial" charset="0"/>
              </a:rPr>
            </a:br>
            <a:r>
              <a:rPr lang="ru-RU" altLang="ru-RU" sz="1200" dirty="0">
                <a:latin typeface="Arial" charset="0"/>
              </a:rPr>
              <a:t>в зависимости от масштабов проектов.</a:t>
            </a:r>
            <a:endParaRPr lang="ru-RU" altLang="ru-RU" sz="12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403314-D0A5-4DCB-8B63-F3B314535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17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864000" y="720000"/>
            <a:ext cx="4854132" cy="8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КТО ВНЕДРИТ – </a:t>
            </a:r>
            <a:br>
              <a:rPr lang="ru-RU" altLang="ru-RU" sz="2600" b="1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РЕСУРСОВ ХВАТИТ?</a:t>
            </a:r>
          </a:p>
        </p:txBody>
      </p:sp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5976000" y="1729268"/>
            <a:ext cx="4592448" cy="431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Учебные пособия </a:t>
            </a: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1C:Академия ERP</a:t>
            </a:r>
          </a:p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Бесплатно продукты 1С </a:t>
            </a:r>
            <a:r>
              <a:rPr lang="en-US" altLang="ru-RU" sz="1600" b="1" dirty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altLang="ru-RU" sz="1600" b="1" dirty="0">
                <a:solidFill>
                  <a:schemeClr val="bg1"/>
                </a:solidFill>
                <a:latin typeface="Arial" charset="0"/>
              </a:rPr>
            </a:b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для преподавателей и студентов в облаке</a:t>
            </a:r>
          </a:p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Бесплатно ДПО </a:t>
            </a: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для преподавателей УЗ – программа «Легкий старт»</a:t>
            </a:r>
          </a:p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Специализированные ОП </a:t>
            </a: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разработаны </a:t>
            </a:r>
            <a:r>
              <a:rPr lang="en-US" altLang="ru-RU" sz="1600" b="1" dirty="0">
                <a:solidFill>
                  <a:srgbClr val="FFCC00"/>
                </a:solidFill>
                <a:latin typeface="Arial" charset="0"/>
              </a:rPr>
              <a:t/>
            </a:r>
            <a:br>
              <a:rPr lang="en-US" altLang="ru-RU" sz="1600" b="1" dirty="0">
                <a:solidFill>
                  <a:srgbClr val="FFCC00"/>
                </a:solidFill>
                <a:latin typeface="Arial" charset="0"/>
              </a:rPr>
            </a:b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и апробированы в МФТИ и ВШЭ</a:t>
            </a:r>
          </a:p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 err="1">
                <a:solidFill>
                  <a:schemeClr val="bg1"/>
                </a:solidFill>
                <a:latin typeface="Arial" charset="0"/>
              </a:rPr>
              <a:t>УрокЦифры.РФ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– Цифровое производство, Быстрая разработка приложений и др.</a:t>
            </a:r>
          </a:p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1С:Клуб программистов</a:t>
            </a:r>
          </a:p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Конкурсы, чемпионаты, </a:t>
            </a:r>
            <a:r>
              <a:rPr lang="ru-RU" altLang="ru-RU" sz="1600" b="1" dirty="0" err="1">
                <a:solidFill>
                  <a:srgbClr val="FFCC00"/>
                </a:solidFill>
                <a:latin typeface="Arial" charset="0"/>
              </a:rPr>
              <a:t>хакатоны</a:t>
            </a: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…</a:t>
            </a:r>
          </a:p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Переподготовка с зарубежных систем</a:t>
            </a:r>
          </a:p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endParaRPr lang="ru-RU" altLang="ru-RU" sz="1600" b="1" dirty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76000" y="720000"/>
            <a:ext cx="467212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НАДО БОЛЬШЕ </a:t>
            </a:r>
            <a:br>
              <a:rPr lang="ru-RU" altLang="ru-RU" sz="2600" b="1" dirty="0">
                <a:solidFill>
                  <a:schemeClr val="bg1"/>
                </a:solidFill>
                <a:latin typeface="Arial" charset="0"/>
              </a:rPr>
            </a:br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КАДРОВ</a:t>
            </a:r>
          </a:p>
        </p:txBody>
      </p:sp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864000" y="1727919"/>
            <a:ext cx="4733128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300 000 </a:t>
            </a:r>
            <a:r>
              <a:rPr lang="ru-RU" altLang="ru-RU" sz="1400" dirty="0">
                <a:latin typeface="Arial" charset="0"/>
              </a:rPr>
              <a:t>программистов 1С</a:t>
            </a:r>
          </a:p>
          <a:p>
            <a: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8 000 </a:t>
            </a:r>
            <a:r>
              <a:rPr lang="ru-RU" altLang="ru-RU" sz="1400" dirty="0">
                <a:latin typeface="Arial" charset="0"/>
              </a:rPr>
              <a:t>квалифицированных партнеров 1С </a:t>
            </a:r>
            <a:r>
              <a:rPr lang="en-US" altLang="ru-RU" sz="1400" dirty="0">
                <a:latin typeface="Arial" charset="0"/>
              </a:rPr>
              <a:t/>
            </a:r>
            <a:br>
              <a:rPr lang="en-US" altLang="ru-RU" sz="1400" dirty="0">
                <a:latin typeface="Arial" charset="0"/>
              </a:rPr>
            </a:br>
            <a:r>
              <a:rPr lang="ru-RU" altLang="ru-RU" sz="1400" dirty="0">
                <a:latin typeface="Arial" charset="0"/>
              </a:rPr>
              <a:t>в </a:t>
            </a:r>
            <a:r>
              <a:rPr lang="en-US" altLang="ru-RU" sz="1400" b="1" dirty="0">
                <a:solidFill>
                  <a:srgbClr val="F28104"/>
                </a:solidFill>
                <a:latin typeface="Arial" charset="0"/>
              </a:rPr>
              <a:t>750 </a:t>
            </a:r>
            <a:r>
              <a:rPr lang="ru-RU" altLang="ru-RU" sz="1400" dirty="0">
                <a:latin typeface="Arial" charset="0"/>
              </a:rPr>
              <a:t>городах</a:t>
            </a:r>
          </a:p>
          <a:p>
            <a: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1 000 000 </a:t>
            </a:r>
            <a:r>
              <a:rPr lang="ru-RU" altLang="ru-RU" sz="1400" dirty="0">
                <a:latin typeface="Arial" charset="0"/>
              </a:rPr>
              <a:t>новых рабочих мест </a:t>
            </a:r>
            <a:r>
              <a:rPr lang="en-US" altLang="ru-RU" sz="1400" dirty="0">
                <a:latin typeface="Arial" charset="0"/>
              </a:rPr>
              <a:t/>
            </a:r>
            <a:br>
              <a:rPr lang="en-US" altLang="ru-RU" sz="1400" dirty="0">
                <a:latin typeface="Arial" charset="0"/>
              </a:rPr>
            </a:br>
            <a:r>
              <a:rPr lang="ru-RU" altLang="ru-RU" sz="1400" dirty="0">
                <a:latin typeface="Arial" charset="0"/>
              </a:rPr>
              <a:t>на 1С:Предприятии в год</a:t>
            </a:r>
          </a:p>
          <a:p>
            <a: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500</a:t>
            </a:r>
            <a:r>
              <a:rPr lang="ru-RU" altLang="ru-RU" sz="1400" dirty="0">
                <a:latin typeface="Arial" charset="0"/>
              </a:rPr>
              <a:t> партнеров сети </a:t>
            </a: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1С:Центры ERP </a:t>
            </a:r>
            <a:r>
              <a:rPr lang="ru-RU" altLang="ru-RU" sz="1400" dirty="0">
                <a:latin typeface="Arial" charset="0"/>
              </a:rPr>
              <a:t>выполнили</a:t>
            </a: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 3000 </a:t>
            </a:r>
            <a:r>
              <a:rPr lang="ru-RU" altLang="ru-RU" sz="1400" dirty="0">
                <a:latin typeface="Arial" charset="0"/>
              </a:rPr>
              <a:t>внедрений 1С:</a:t>
            </a:r>
            <a:r>
              <a:rPr lang="en-US" altLang="ru-RU" sz="1400" dirty="0">
                <a:latin typeface="Arial" charset="0"/>
              </a:rPr>
              <a:t>ERP</a:t>
            </a:r>
            <a:endParaRPr lang="ru-RU" altLang="ru-RU" sz="1400" dirty="0">
              <a:latin typeface="Arial" charset="0"/>
            </a:endParaRPr>
          </a:p>
          <a:p>
            <a: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200</a:t>
            </a:r>
            <a:r>
              <a:rPr lang="ru-RU" altLang="ru-RU" sz="1400" b="1" dirty="0">
                <a:solidFill>
                  <a:srgbClr val="E6B500"/>
                </a:solidFill>
                <a:latin typeface="Arial" charset="0"/>
              </a:rPr>
              <a:t> </a:t>
            </a:r>
            <a:r>
              <a:rPr lang="ru-RU" altLang="ru-RU" sz="1400" dirty="0">
                <a:latin typeface="Arial" charset="0"/>
              </a:rPr>
              <a:t>проектов одновременно с </a:t>
            </a: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800</a:t>
            </a:r>
            <a:r>
              <a:rPr lang="ru-RU" altLang="ru-RU" sz="1400" dirty="0">
                <a:latin typeface="Arial" charset="0"/>
              </a:rPr>
              <a:t> 1С:Экспертами по технологическим вопросам</a:t>
            </a:r>
          </a:p>
          <a:p>
            <a: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400" dirty="0">
                <a:latin typeface="Arial" charset="0"/>
              </a:rPr>
              <a:t>ЦК по корпоративным решениям</a:t>
            </a:r>
          </a:p>
          <a:p>
            <a: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400" dirty="0">
                <a:latin typeface="Arial" charset="0"/>
              </a:rPr>
              <a:t>Контроль качества внедрения и сопровождения </a:t>
            </a:r>
            <a:r>
              <a:rPr lang="en-US" altLang="ru-RU" sz="1400" dirty="0">
                <a:latin typeface="Arial" charset="0"/>
              </a:rPr>
              <a:t/>
            </a:r>
            <a:br>
              <a:rPr lang="en-US" altLang="ru-RU" sz="1400" dirty="0">
                <a:latin typeface="Arial" charset="0"/>
              </a:rPr>
            </a:br>
            <a:r>
              <a:rPr lang="ru-RU" altLang="ru-RU" sz="1400" dirty="0">
                <a:latin typeface="Arial" charset="0"/>
              </a:rPr>
              <a:t>по </a:t>
            </a: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ISO 9001</a:t>
            </a:r>
          </a:p>
          <a:p>
            <a: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400" dirty="0">
                <a:latin typeface="Arial" charset="0"/>
              </a:rPr>
              <a:t>Авторский надзор 1С</a:t>
            </a:r>
          </a:p>
          <a:p>
            <a: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1С:Биржа специалистов и проектов </a:t>
            </a:r>
            <a:br>
              <a:rPr lang="ru-RU" altLang="ru-RU" sz="1400" b="1" dirty="0">
                <a:solidFill>
                  <a:srgbClr val="F28104"/>
                </a:solidFill>
                <a:latin typeface="Arial" charset="0"/>
              </a:rPr>
            </a:br>
            <a:r>
              <a:rPr lang="ru-RU" altLang="ru-RU" sz="1200" dirty="0">
                <a:latin typeface="Arial" charset="0"/>
              </a:rPr>
              <a:t>(</a:t>
            </a:r>
            <a:r>
              <a:rPr lang="ru-RU" altLang="ru-RU" sz="1200" dirty="0" smtClean="0">
                <a:latin typeface="Arial" charset="0"/>
              </a:rPr>
              <a:t>доступна партнерам </a:t>
            </a:r>
            <a:r>
              <a:rPr lang="ru-RU" altLang="ru-RU" sz="1200" dirty="0">
                <a:latin typeface="Arial" charset="0"/>
              </a:rPr>
              <a:t>1С)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9D288F97-2251-4AE8-8929-00DC244E0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18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AB5E9938-ABAE-48CC-1887-3FE145F47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000" y="720000"/>
            <a:ext cx="76804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4E5557"/>
                </a:solidFill>
                <a:latin typeface="Arial" charset="0"/>
              </a:rPr>
              <a:t>СПЕЦИАЛИСТЫ ПО ЗАРУБЕЖНЫМ </a:t>
            </a:r>
            <a:r>
              <a:rPr lang="en-US" altLang="ru-RU" sz="2400" b="1" dirty="0">
                <a:solidFill>
                  <a:srgbClr val="4E5557"/>
                </a:solidFill>
                <a:latin typeface="Arial" charset="0"/>
              </a:rPr>
              <a:t>ERP</a:t>
            </a:r>
            <a:r>
              <a:rPr lang="ru-RU" altLang="ru-RU" sz="2400" b="1" dirty="0">
                <a:solidFill>
                  <a:srgbClr val="4E5557"/>
                </a:solidFill>
                <a:latin typeface="Arial" charset="0"/>
              </a:rPr>
              <a:t> – </a:t>
            </a:r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/>
            </a:r>
            <a:br>
              <a:rPr lang="ru-RU" altLang="ru-RU" sz="2600" b="1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КАК ИХ ПЕРЕОБУЧИТЬ НА 1С:</a:t>
            </a:r>
            <a:r>
              <a:rPr lang="en-US" altLang="ru-RU" sz="2000" b="1" dirty="0">
                <a:solidFill>
                  <a:srgbClr val="868D90"/>
                </a:solidFill>
                <a:latin typeface="Arial" charset="0"/>
              </a:rPr>
              <a:t>ERP</a:t>
            </a: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?</a:t>
            </a: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xmlns="" id="{C24A8231-5587-4CF3-AC17-FE6735B8F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19</a:t>
            </a:fld>
            <a:endParaRPr lang="ru-RU" altLang="ru-RU" dirty="0">
              <a:solidFill>
                <a:srgbClr val="898989"/>
              </a:solidFill>
            </a:endParaRPr>
          </a:p>
        </p:txBody>
      </p:sp>
      <p:pic>
        <p:nvPicPr>
          <p:cNvPr id="2" name="Изображение 9">
            <a:extLst>
              <a:ext uri="{FF2B5EF4-FFF2-40B4-BE49-F238E27FC236}">
                <a16:creationId xmlns:a16="http://schemas.microsoft.com/office/drawing/2014/main" xmlns="" id="{A81D60ED-2C34-9141-64CD-6D06CD6BC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5"/>
          <a:stretch/>
        </p:blipFill>
        <p:spPr bwMode="auto">
          <a:xfrm>
            <a:off x="4608116" y="2165849"/>
            <a:ext cx="608330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9">
            <a:extLst>
              <a:ext uri="{FF2B5EF4-FFF2-40B4-BE49-F238E27FC236}">
                <a16:creationId xmlns:a16="http://schemas.microsoft.com/office/drawing/2014/main" xmlns="" id="{F75D24B7-7462-D785-8009-29071452A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5" b="26860"/>
          <a:stretch/>
        </p:blipFill>
        <p:spPr bwMode="auto">
          <a:xfrm>
            <a:off x="2519884" y="3900823"/>
            <a:ext cx="608330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9">
            <a:extLst>
              <a:ext uri="{FF2B5EF4-FFF2-40B4-BE49-F238E27FC236}">
                <a16:creationId xmlns:a16="http://schemas.microsoft.com/office/drawing/2014/main" xmlns="" id="{61A6C711-FCC5-D28F-1938-3F416B289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4" t="74488" r="32529" b="-1476"/>
          <a:stretch/>
        </p:blipFill>
        <p:spPr bwMode="auto">
          <a:xfrm>
            <a:off x="8692342" y="3935891"/>
            <a:ext cx="2088232" cy="118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овое поле 8">
            <a:extLst>
              <a:ext uri="{FF2B5EF4-FFF2-40B4-BE49-F238E27FC236}">
                <a16:creationId xmlns:a16="http://schemas.microsoft.com/office/drawing/2014/main" xmlns="" id="{2D4E6EBD-6467-4A96-A8BF-BF2EECFBA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00" y="1589514"/>
            <a:ext cx="3816424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252000" indent="-252000">
              <a:spcBef>
                <a:spcPts val="600"/>
              </a:spcBef>
              <a:buClr>
                <a:srgbClr val="F28104"/>
              </a:buClr>
              <a:buFont typeface="Wingdings" pitchFamily="2" charset="2"/>
              <a:buChar char="§"/>
              <a:defRPr>
                <a:latin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en-US" sz="1600" dirty="0"/>
              <a:t>Для специалистов по зарубежным </a:t>
            </a:r>
            <a:r>
              <a:rPr lang="en-US" altLang="en-US" sz="1600" dirty="0"/>
              <a:t>ERP </a:t>
            </a:r>
            <a:r>
              <a:rPr lang="ru-RU" altLang="en-US" sz="1600" dirty="0"/>
              <a:t>опубликован</a:t>
            </a:r>
            <a:r>
              <a:rPr lang="en-US" altLang="en-US" sz="1600" dirty="0"/>
              <a:t> </a:t>
            </a:r>
            <a:r>
              <a:rPr lang="ru-RU" altLang="en-US" sz="1600" b="1" dirty="0">
                <a:solidFill>
                  <a:schemeClr val="accent6"/>
                </a:solidFill>
              </a:rPr>
              <a:t>каталог обучающих материалов</a:t>
            </a:r>
            <a:r>
              <a:rPr lang="ru-RU" altLang="en-US" sz="1600" dirty="0"/>
              <a:t>, сгруппированный по компетенциям</a:t>
            </a:r>
          </a:p>
          <a:p>
            <a:r>
              <a:rPr lang="ru-RU" altLang="en-US" sz="1600" b="1" dirty="0">
                <a:solidFill>
                  <a:schemeClr val="accent6"/>
                </a:solidFill>
              </a:rPr>
              <a:t>7 треков </a:t>
            </a:r>
            <a:r>
              <a:rPr lang="ru-RU" altLang="en-US" sz="1600" dirty="0"/>
              <a:t>курсов переподготовки</a:t>
            </a:r>
          </a:p>
          <a:p>
            <a:r>
              <a:rPr lang="ru-RU" altLang="en-US" sz="1600" b="1" dirty="0">
                <a:solidFill>
                  <a:schemeClr val="accent6"/>
                </a:solidFill>
              </a:rPr>
              <a:t>Вводные видеокурсы </a:t>
            </a:r>
            <a:r>
              <a:rPr lang="ru-RU" altLang="en-US" sz="1600" dirty="0"/>
              <a:t>по технологиям 1С </a:t>
            </a:r>
            <a:r>
              <a:rPr lang="ru-RU" altLang="en-US" sz="1600" b="1" dirty="0">
                <a:solidFill>
                  <a:schemeClr val="accent6"/>
                </a:solidFill>
              </a:rPr>
              <a:t>бесплатно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94ED714-5AC6-F04A-2D5A-5E329EAB389A}"/>
              </a:ext>
            </a:extLst>
          </p:cNvPr>
          <p:cNvSpPr/>
          <p:nvPr/>
        </p:nvSpPr>
        <p:spPr>
          <a:xfrm>
            <a:off x="8280524" y="5905856"/>
            <a:ext cx="2677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400" b="1" dirty="0">
                <a:latin typeface="Arial" charset="0"/>
                <a:sym typeface="Arial" panose="020B0604020202020204" pitchFamily="34" charset="0"/>
              </a:rPr>
              <a:t>Куда обращаться: </a:t>
            </a:r>
            <a:r>
              <a:rPr lang="en-AU" altLang="ru-RU" sz="1400" b="1" dirty="0">
                <a:solidFill>
                  <a:srgbClr val="F28104"/>
                </a:solidFill>
                <a:latin typeface="Arial" charset="0"/>
                <a:sym typeface="Arial" panose="020B0604020202020204" pitchFamily="34" charset="0"/>
              </a:rPr>
              <a:t>edu@1c.ru</a:t>
            </a:r>
            <a:endParaRPr lang="ru-RU" sz="1400" b="1" dirty="0">
              <a:solidFill>
                <a:srgbClr val="F28104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4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876551"/>
              </p:ext>
            </p:extLst>
          </p:nvPr>
        </p:nvGraphicFramePr>
        <p:xfrm>
          <a:off x="926115" y="1836453"/>
          <a:ext cx="10234729" cy="4067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864000" y="720000"/>
            <a:ext cx="5852158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ЗАЧЕМ ОТКАЗЫВАТЬСЯ</a:t>
            </a:r>
            <a:r>
              <a:rPr lang="ru-RU" altLang="ru-RU" sz="2400" b="1" dirty="0">
                <a:solidFill>
                  <a:srgbClr val="4E5557"/>
                </a:solidFill>
                <a:latin typeface="Arial" charset="0"/>
              </a:rPr>
              <a:t>, </a:t>
            </a:r>
            <a:r>
              <a:rPr lang="ru-RU" altLang="ru-RU" sz="2400" b="1" dirty="0">
                <a:solidFill>
                  <a:srgbClr val="687174"/>
                </a:solidFill>
                <a:latin typeface="Arial" charset="0"/>
              </a:rPr>
              <a:t/>
            </a:r>
            <a:br>
              <a:rPr lang="ru-RU" altLang="ru-RU" sz="2400" b="1" dirty="0">
                <a:solidFill>
                  <a:srgbClr val="687174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ЕСЛИ ПОКА РАБОТАЕТ?</a:t>
            </a: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6668269" y="5262143"/>
            <a:ext cx="3990108" cy="40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/>
            <a:r>
              <a:rPr lang="ru-RU" altLang="ru-RU" sz="1000" dirty="0">
                <a:latin typeface="Arial" charset="0"/>
              </a:rPr>
              <a:t>Данные партнеров 1С ЦК </a:t>
            </a:r>
            <a:r>
              <a:rPr lang="en-US" altLang="ru-RU" sz="1000" dirty="0">
                <a:latin typeface="Arial" charset="0"/>
              </a:rPr>
              <a:t>ERP</a:t>
            </a:r>
            <a:r>
              <a:rPr lang="ru-RU" altLang="ru-RU" sz="1000" dirty="0">
                <a:latin typeface="Arial" charset="0"/>
              </a:rPr>
              <a:t> из РФ по 216 столкновениям с зарубежными конкурентами с 01.01.2020 по 31.12.2022</a:t>
            </a:r>
          </a:p>
        </p:txBody>
      </p:sp>
      <p:sp>
        <p:nvSpPr>
          <p:cNvPr id="11269" name="Прямоугольник 6"/>
          <p:cNvSpPr>
            <a:spLocks noChangeArrowheads="1"/>
          </p:cNvSpPr>
          <p:nvPr/>
        </p:nvSpPr>
        <p:spPr bwMode="auto">
          <a:xfrm>
            <a:off x="4608000" y="968400"/>
            <a:ext cx="45741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/>
            <a:r>
              <a:rPr lang="ru-RU" altLang="ru-RU" sz="1400" b="1" dirty="0">
                <a:latin typeface="Arial" charset="0"/>
              </a:rPr>
              <a:t>Какие аргументы были решающими</a:t>
            </a:r>
            <a:br>
              <a:rPr lang="ru-RU" altLang="ru-RU" sz="1400" b="1" dirty="0">
                <a:latin typeface="Arial" charset="0"/>
              </a:rPr>
            </a:br>
            <a:r>
              <a:rPr lang="ru-RU" altLang="ru-RU" sz="1400" b="1" dirty="0">
                <a:latin typeface="Arial" charset="0"/>
              </a:rPr>
              <a:t>в пользу отказа от зарубежного решения?</a:t>
            </a:r>
          </a:p>
        </p:txBody>
      </p:sp>
      <p:sp>
        <p:nvSpPr>
          <p:cNvPr id="11271" name="Номер слайда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10512772" y="6048399"/>
            <a:ext cx="890038" cy="3460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936043" indent="-360016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440066" indent="-288013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2016092" indent="-288013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592118" indent="-288013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3168145" indent="-28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744171" indent="-28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4320197" indent="-28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4896223" indent="-28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03D6435-439E-4DEF-9161-0C0528030914}" type="slidenum">
              <a:rPr lang="ru-RU" altLang="ru-RU">
                <a:solidFill>
                  <a:srgbClr val="898989"/>
                </a:solidFill>
              </a:rPr>
              <a:pPr/>
              <a:t>2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/>
          <p:cNvSpPr/>
          <p:nvPr/>
        </p:nvSpPr>
        <p:spPr>
          <a:xfrm>
            <a:off x="4172201" y="1880051"/>
            <a:ext cx="3176086" cy="2262062"/>
          </a:xfrm>
          <a:prstGeom prst="roundRect">
            <a:avLst>
              <a:gd name="adj" fmla="val 9137"/>
            </a:avLst>
          </a:prstGeom>
          <a:solidFill>
            <a:srgbClr val="F9D607"/>
          </a:solidFill>
          <a:ln w="12700">
            <a:solidFill>
              <a:srgbClr val="E6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864000" y="720000"/>
            <a:ext cx="6622179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НУЖНА </a:t>
            </a:r>
            <a:r>
              <a:rPr lang="en-US" altLang="ru-RU" sz="2600" b="1" dirty="0">
                <a:solidFill>
                  <a:srgbClr val="4E5557"/>
                </a:solidFill>
                <a:latin typeface="Arial" charset="0"/>
              </a:rPr>
              <a:t>ERP </a:t>
            </a:r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+</a:t>
            </a:r>
            <a:r>
              <a:rPr lang="en-US" altLang="ru-RU" sz="2600" b="1" dirty="0">
                <a:solidFill>
                  <a:srgbClr val="4E5557"/>
                </a:solidFill>
                <a:latin typeface="Arial" charset="0"/>
              </a:rPr>
              <a:t> </a:t>
            </a:r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ЦИФРОВИЗАЦИЯ,  </a:t>
            </a:r>
            <a:br>
              <a:rPr lang="ru-RU" altLang="ru-RU" sz="2600" b="1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КАКОЙ ОПЫТ ИМЕЕТСЯ?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72201" y="2424065"/>
            <a:ext cx="3176086" cy="6352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269">
              <a:defRPr/>
            </a:pPr>
            <a:r>
              <a:rPr lang="ru-RU" sz="352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+mn-cs"/>
              </a:rPr>
              <a:t>1С:</a:t>
            </a:r>
            <a:r>
              <a:rPr lang="en-US" sz="352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+mn-cs"/>
              </a:rPr>
              <a:t>ERP</a:t>
            </a:r>
            <a:endParaRPr lang="ru-RU" sz="3528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172201" y="3016082"/>
            <a:ext cx="317608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269">
              <a:defRPr/>
            </a:pPr>
            <a:r>
              <a:rPr lang="ru-RU" sz="1200" dirty="0">
                <a:solidFill>
                  <a:srgbClr val="231F20"/>
                </a:solidFill>
                <a:latin typeface="Arial"/>
                <a:cs typeface="+mn-cs"/>
              </a:rPr>
              <a:t>Задача – обеспечить выпуск необходимой продукции точно </a:t>
            </a:r>
            <a:br>
              <a:rPr lang="ru-RU" sz="1200" dirty="0">
                <a:solidFill>
                  <a:srgbClr val="231F20"/>
                </a:solidFill>
                <a:latin typeface="Arial"/>
                <a:cs typeface="+mn-cs"/>
              </a:rPr>
            </a:br>
            <a:r>
              <a:rPr lang="ru-RU" sz="1200" dirty="0">
                <a:solidFill>
                  <a:srgbClr val="231F20"/>
                </a:solidFill>
                <a:latin typeface="Arial"/>
                <a:cs typeface="+mn-cs"/>
              </a:rPr>
              <a:t>в срок, с обеспечением </a:t>
            </a:r>
            <a:br>
              <a:rPr lang="ru-RU" sz="1200" dirty="0">
                <a:solidFill>
                  <a:srgbClr val="231F20"/>
                </a:solidFill>
                <a:latin typeface="Arial"/>
                <a:cs typeface="+mn-cs"/>
              </a:rPr>
            </a:br>
            <a:r>
              <a:rPr lang="ru-RU" sz="1200" dirty="0">
                <a:solidFill>
                  <a:srgbClr val="231F20"/>
                </a:solidFill>
                <a:latin typeface="Arial"/>
                <a:cs typeface="+mn-cs"/>
              </a:rPr>
              <a:t>требуемого уровня качества </a:t>
            </a:r>
            <a:br>
              <a:rPr lang="ru-RU" sz="1200" dirty="0">
                <a:solidFill>
                  <a:srgbClr val="231F20"/>
                </a:solidFill>
                <a:latin typeface="Arial"/>
                <a:cs typeface="+mn-cs"/>
              </a:rPr>
            </a:br>
            <a:r>
              <a:rPr lang="ru-RU" sz="1200" dirty="0">
                <a:solidFill>
                  <a:srgbClr val="231F20"/>
                </a:solidFill>
                <a:latin typeface="Arial"/>
                <a:cs typeface="+mn-cs"/>
              </a:rPr>
              <a:t>при минимальных затратах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946196" y="5236142"/>
            <a:ext cx="3628098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269">
              <a:defRPr/>
            </a:pPr>
            <a:r>
              <a:rPr lang="ru-RU" sz="1400" dirty="0">
                <a:solidFill>
                  <a:srgbClr val="000000"/>
                </a:solidFill>
                <a:latin typeface="Arial"/>
                <a:cs typeface="+mn-cs"/>
              </a:rPr>
              <a:t>… + Другие новые технологии </a:t>
            </a:r>
          </a:p>
        </p:txBody>
      </p:sp>
      <p:sp>
        <p:nvSpPr>
          <p:cNvPr id="64" name="TextBox 31"/>
          <p:cNvSpPr txBox="1">
            <a:spLocks noChangeArrowheads="1"/>
          </p:cNvSpPr>
          <p:nvPr/>
        </p:nvSpPr>
        <p:spPr bwMode="auto">
          <a:xfrm>
            <a:off x="4172201" y="4642126"/>
            <a:ext cx="3176086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ctr" defTabSz="914269">
              <a:defRPr/>
            </a:pPr>
            <a:r>
              <a:rPr lang="ru-RU" altLang="ru-RU" sz="1200" b="0" dirty="0">
                <a:solidFill>
                  <a:srgbClr val="000000"/>
                </a:solidFill>
                <a:latin typeface="Arial"/>
                <a:cs typeface="+mn-cs"/>
              </a:rPr>
              <a:t>Агрегирование данных – «последняя миля применения информации»</a:t>
            </a:r>
          </a:p>
        </p:txBody>
      </p:sp>
      <p:sp>
        <p:nvSpPr>
          <p:cNvPr id="65" name="TextBox 1"/>
          <p:cNvSpPr txBox="1">
            <a:spLocks noChangeArrowheads="1"/>
          </p:cNvSpPr>
          <p:nvPr/>
        </p:nvSpPr>
        <p:spPr bwMode="auto">
          <a:xfrm>
            <a:off x="4128201" y="1970054"/>
            <a:ext cx="3174086" cy="55765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ctr" defTabSz="914269">
              <a:lnSpc>
                <a:spcPct val="80000"/>
              </a:lnSpc>
              <a:defRPr/>
            </a:pPr>
            <a:r>
              <a:rPr lang="ru-RU" altLang="ru-RU" sz="126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Гибкая и современная</a:t>
            </a:r>
          </a:p>
          <a:p>
            <a:pPr algn="ctr" defTabSz="914269">
              <a:lnSpc>
                <a:spcPct val="80000"/>
              </a:lnSpc>
              <a:defRPr/>
            </a:pPr>
            <a:r>
              <a:rPr lang="en-US" altLang="ru-RU" sz="25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+mn-cs"/>
              </a:rPr>
              <a:t>Low</a:t>
            </a:r>
            <a:r>
              <a:rPr lang="en-US" altLang="ru-RU" sz="252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+mn-cs"/>
              </a:rPr>
              <a:t>-</a:t>
            </a:r>
            <a:r>
              <a:rPr lang="en-US" altLang="ru-RU" sz="25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+mn-cs"/>
              </a:rPr>
              <a:t>code</a:t>
            </a:r>
            <a:endParaRPr lang="ru-RU" altLang="ru-RU" sz="252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+mn-cs"/>
            </a:endParaRPr>
          </a:p>
        </p:txBody>
      </p:sp>
      <p:grpSp>
        <p:nvGrpSpPr>
          <p:cNvPr id="31753" name="Группа 2"/>
          <p:cNvGrpSpPr>
            <a:grpSpLocks/>
          </p:cNvGrpSpPr>
          <p:nvPr/>
        </p:nvGrpSpPr>
        <p:grpSpPr bwMode="auto">
          <a:xfrm>
            <a:off x="7806949" y="1788048"/>
            <a:ext cx="2791907" cy="1060343"/>
            <a:chOff x="6172332" y="1347787"/>
            <a:chExt cx="2216092" cy="841063"/>
          </a:xfrm>
        </p:grpSpPr>
        <p:sp>
          <p:nvSpPr>
            <p:cNvPr id="67" name="Прямоугольник 66"/>
            <p:cNvSpPr/>
            <p:nvPr/>
          </p:nvSpPr>
          <p:spPr bwMode="auto">
            <a:xfrm>
              <a:off x="6172332" y="1347787"/>
              <a:ext cx="2216092" cy="8410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wrap="square" lIns="89987" tIns="46793" rIns="89987" bIns="46793">
              <a:spAutoFit/>
            </a:bodyPr>
            <a:lstStyle/>
            <a:p>
              <a:pPr marL="380946" indent="-380946" defTabSz="914269" eaLnBrk="1" hangingPunct="1">
                <a:lnSpc>
                  <a:spcPct val="85000"/>
                </a:lnSpc>
                <a:spcBef>
                  <a:spcPct val="50000"/>
                </a:spcBef>
                <a:buSzPct val="120000"/>
                <a:buBlip>
                  <a:blip r:embed="rId3"/>
                </a:buBlip>
                <a:defRPr/>
              </a:pPr>
              <a:endParaRPr lang="ru-RU" sz="2100">
                <a:solidFill>
                  <a:srgbClr val="0066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68" name="TextBox 67"/>
            <p:cNvSpPr txBox="1"/>
            <p:nvPr/>
          </p:nvSpPr>
          <p:spPr bwMode="auto">
            <a:xfrm>
              <a:off x="6227763" y="1357306"/>
              <a:ext cx="935069" cy="3192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269">
                <a:defRPr/>
              </a:pPr>
              <a:r>
                <a:rPr lang="en-US" sz="2016" b="1" dirty="0">
                  <a:solidFill>
                    <a:srgbClr val="4E5557"/>
                  </a:solidFill>
                  <a:latin typeface="Arial"/>
                  <a:cs typeface="+mn-cs"/>
                </a:rPr>
                <a:t>AR/VR</a:t>
              </a:r>
              <a:endParaRPr lang="ru-RU" sz="2016" b="1" dirty="0">
                <a:solidFill>
                  <a:srgbClr val="4E5557"/>
                </a:solidFill>
                <a:latin typeface="Arial"/>
                <a:cs typeface="+mn-cs"/>
              </a:endParaRPr>
            </a:p>
          </p:txBody>
        </p:sp>
        <p:sp>
          <p:nvSpPr>
            <p:cNvPr id="69" name="TextBox 15"/>
            <p:cNvSpPr txBox="1">
              <a:spLocks noChangeArrowheads="1"/>
            </p:cNvSpPr>
            <p:nvPr/>
          </p:nvSpPr>
          <p:spPr bwMode="auto">
            <a:xfrm>
              <a:off x="6227763" y="1676181"/>
              <a:ext cx="2160661" cy="51266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9pPr>
            </a:lstStyle>
            <a:p>
              <a:pPr defTabSz="914269">
                <a:defRPr/>
              </a:pPr>
              <a:r>
                <a:rPr lang="ru-RU" altLang="ru-RU" sz="1200" b="0" dirty="0">
                  <a:solidFill>
                    <a:srgbClr val="231F20"/>
                  </a:solidFill>
                  <a:latin typeface="Arial"/>
                  <a:cs typeface="+mn-cs"/>
                </a:rPr>
                <a:t>Возможная работа службы </a:t>
              </a:r>
              <a:br>
                <a:rPr lang="ru-RU" altLang="ru-RU" sz="1200" b="0" dirty="0">
                  <a:solidFill>
                    <a:srgbClr val="231F20"/>
                  </a:solidFill>
                  <a:latin typeface="Arial"/>
                  <a:cs typeface="+mn-cs"/>
                </a:rPr>
              </a:br>
              <a:r>
                <a:rPr lang="ru-RU" altLang="ru-RU" sz="1200" b="0" dirty="0">
                  <a:solidFill>
                    <a:srgbClr val="231F20"/>
                  </a:solidFill>
                  <a:latin typeface="Arial"/>
                  <a:cs typeface="+mn-cs"/>
                </a:rPr>
                <a:t>поддержки при организации </a:t>
              </a:r>
              <a:br>
                <a:rPr lang="ru-RU" altLang="ru-RU" sz="1200" b="0" dirty="0">
                  <a:solidFill>
                    <a:srgbClr val="231F20"/>
                  </a:solidFill>
                  <a:latin typeface="Arial"/>
                  <a:cs typeface="+mn-cs"/>
                </a:rPr>
              </a:br>
              <a:r>
                <a:rPr lang="ru-RU" altLang="ru-RU" sz="1200" b="0" dirty="0">
                  <a:solidFill>
                    <a:srgbClr val="231F20"/>
                  </a:solidFill>
                  <a:latin typeface="Arial"/>
                  <a:cs typeface="+mn-cs"/>
                </a:rPr>
                <a:t>«Автомобиль по подписке» </a:t>
              </a:r>
            </a:p>
          </p:txBody>
        </p:sp>
        <p:pic>
          <p:nvPicPr>
            <p:cNvPr id="31787" name="Picture 3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9075" y="1419622"/>
              <a:ext cx="529349" cy="358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4" name="Группа 5"/>
          <p:cNvGrpSpPr>
            <a:grpSpLocks/>
          </p:cNvGrpSpPr>
          <p:nvPr/>
        </p:nvGrpSpPr>
        <p:grpSpPr bwMode="auto">
          <a:xfrm>
            <a:off x="952115" y="1714046"/>
            <a:ext cx="2732074" cy="1493674"/>
            <a:chOff x="755650" y="1289306"/>
            <a:chExt cx="2168414" cy="1185370"/>
          </a:xfrm>
        </p:grpSpPr>
        <p:grpSp>
          <p:nvGrpSpPr>
            <p:cNvPr id="31777" name="Группа 4"/>
            <p:cNvGrpSpPr>
              <a:grpSpLocks/>
            </p:cNvGrpSpPr>
            <p:nvPr/>
          </p:nvGrpSpPr>
          <p:grpSpPr bwMode="auto">
            <a:xfrm>
              <a:off x="755650" y="1348032"/>
              <a:ext cx="2168414" cy="1126644"/>
              <a:chOff x="755650" y="1348032"/>
              <a:chExt cx="2168414" cy="1126644"/>
            </a:xfrm>
          </p:grpSpPr>
          <p:sp>
            <p:nvSpPr>
              <p:cNvPr id="72" name="Прямоугольник 71"/>
              <p:cNvSpPr/>
              <p:nvPr/>
            </p:nvSpPr>
            <p:spPr bwMode="auto">
              <a:xfrm>
                <a:off x="755650" y="1348032"/>
                <a:ext cx="2155709" cy="11266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p:spPr>
            <p:txBody>
              <a:bodyPr wrap="square" lIns="89987" tIns="46793" rIns="89987" bIns="46793">
                <a:spAutoFit/>
              </a:bodyPr>
              <a:lstStyle/>
              <a:p>
                <a:pPr marL="380946" indent="-380946" defTabSz="914269" eaLnBrk="1" hangingPunct="1">
                  <a:lnSpc>
                    <a:spcPct val="85000"/>
                  </a:lnSpc>
                  <a:spcBef>
                    <a:spcPct val="50000"/>
                  </a:spcBef>
                  <a:buSzPct val="120000"/>
                  <a:buBlip>
                    <a:blip r:embed="rId3"/>
                  </a:buBlip>
                  <a:defRPr/>
                </a:pPr>
                <a:endParaRPr lang="ru-RU" sz="2100">
                  <a:solidFill>
                    <a:srgbClr val="006600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 bwMode="auto">
              <a:xfrm>
                <a:off x="755650" y="1348033"/>
                <a:ext cx="512985" cy="3194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914269">
                  <a:defRPr/>
                </a:pPr>
                <a:r>
                  <a:rPr lang="en-US" sz="2016" b="1" dirty="0" err="1">
                    <a:solidFill>
                      <a:srgbClr val="4E5557"/>
                    </a:solidFill>
                    <a:latin typeface="Arial"/>
                    <a:cs typeface="+mn-cs"/>
                  </a:rPr>
                  <a:t>IIoT</a:t>
                </a:r>
                <a:endParaRPr lang="ru-RU" sz="2016" b="1" dirty="0">
                  <a:solidFill>
                    <a:srgbClr val="4E5557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 bwMode="auto">
              <a:xfrm>
                <a:off x="755650" y="1668653"/>
                <a:ext cx="2168414" cy="8060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914269">
                  <a:defRPr/>
                </a:pPr>
                <a:r>
                  <a:rPr lang="ru-RU" sz="1200" dirty="0">
                    <a:solidFill>
                      <a:srgbClr val="231F20"/>
                    </a:solidFill>
                    <a:latin typeface="Arial"/>
                    <a:cs typeface="+mn-cs"/>
                  </a:rPr>
                  <a:t>Контроль в режиме реального времени исполнения производственной программы, параметров оборудования </a:t>
                </a:r>
                <a:br>
                  <a:rPr lang="ru-RU" sz="1200" dirty="0">
                    <a:solidFill>
                      <a:srgbClr val="231F20"/>
                    </a:solidFill>
                    <a:latin typeface="Arial"/>
                    <a:cs typeface="+mn-cs"/>
                  </a:rPr>
                </a:br>
                <a:r>
                  <a:rPr lang="ru-RU" sz="1200" dirty="0">
                    <a:solidFill>
                      <a:srgbClr val="231F20"/>
                    </a:solidFill>
                    <a:latin typeface="Arial"/>
                    <a:cs typeface="+mn-cs"/>
                  </a:rPr>
                  <a:t>и техники</a:t>
                </a:r>
              </a:p>
            </p:txBody>
          </p:sp>
          <p:pic>
            <p:nvPicPr>
              <p:cNvPr id="31782" name="Picture 33" descr="https://tender.zao-agrokomplex.ru/upload/medialibrary/710/7105f773ad123941d183616998a2d76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5113" y="1377675"/>
                <a:ext cx="614221" cy="272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83" name="Рисунок 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2366" y="1438654"/>
                <a:ext cx="321401" cy="1770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1778" name="Picture 27" descr="https://yt3.ggpht.com/ytc/AAUvwnjad-cJjcb1ePASKpJNiWpXeuleuxqxP7cl8l3Swg=s900-c-k-c0x00ffffff-no-rj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833" y="1289306"/>
              <a:ext cx="366317" cy="365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5" name="Группа 3"/>
          <p:cNvGrpSpPr>
            <a:grpSpLocks/>
          </p:cNvGrpSpPr>
          <p:nvPr/>
        </p:nvGrpSpPr>
        <p:grpSpPr bwMode="auto">
          <a:xfrm>
            <a:off x="7846300" y="3362089"/>
            <a:ext cx="2752555" cy="2103710"/>
            <a:chOff x="6227763" y="2668028"/>
            <a:chExt cx="2094026" cy="1670047"/>
          </a:xfrm>
        </p:grpSpPr>
        <p:sp>
          <p:nvSpPr>
            <p:cNvPr id="86" name="Прямоугольник 85"/>
            <p:cNvSpPr/>
            <p:nvPr/>
          </p:nvSpPr>
          <p:spPr bwMode="auto">
            <a:xfrm>
              <a:off x="6227765" y="2668028"/>
              <a:ext cx="2094024" cy="1670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wrap="square" lIns="89987" tIns="46793" rIns="89987" bIns="46793">
              <a:spAutoFit/>
            </a:bodyPr>
            <a:lstStyle/>
            <a:p>
              <a:pPr marL="380946" indent="-380946" defTabSz="914269" eaLnBrk="1" hangingPunct="1">
                <a:lnSpc>
                  <a:spcPct val="85000"/>
                </a:lnSpc>
                <a:spcBef>
                  <a:spcPct val="50000"/>
                </a:spcBef>
                <a:buSzPct val="120000"/>
                <a:buBlip>
                  <a:blip r:embed="rId3"/>
                </a:buBlip>
                <a:defRPr/>
              </a:pPr>
              <a:endParaRPr lang="ru-RU" sz="2100">
                <a:solidFill>
                  <a:srgbClr val="0066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87" name="TextBox 19"/>
            <p:cNvSpPr txBox="1">
              <a:spLocks noChangeArrowheads="1"/>
            </p:cNvSpPr>
            <p:nvPr/>
          </p:nvSpPr>
          <p:spPr bwMode="auto">
            <a:xfrm>
              <a:off x="6227763" y="2685494"/>
              <a:ext cx="1285378" cy="31956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9pPr>
            </a:lstStyle>
            <a:p>
              <a:pPr defTabSz="914269">
                <a:defRPr/>
              </a:pPr>
              <a:r>
                <a:rPr lang="en-US" altLang="ru-RU" sz="2016" dirty="0">
                  <a:solidFill>
                    <a:srgbClr val="4E5557"/>
                  </a:solidFill>
                  <a:latin typeface="Arial"/>
                  <a:cs typeface="+mn-cs"/>
                </a:rPr>
                <a:t>Digital Twin</a:t>
              </a:r>
              <a:endParaRPr lang="ru-RU" altLang="ru-RU" sz="2016" dirty="0">
                <a:solidFill>
                  <a:srgbClr val="4E5557"/>
                </a:solidFill>
                <a:latin typeface="Arial"/>
                <a:cs typeface="+mn-cs"/>
              </a:endParaRPr>
            </a:p>
          </p:txBody>
        </p:sp>
        <p:sp>
          <p:nvSpPr>
            <p:cNvPr id="88" name="TextBox 87"/>
            <p:cNvSpPr txBox="1"/>
            <p:nvPr/>
          </p:nvSpPr>
          <p:spPr bwMode="auto">
            <a:xfrm>
              <a:off x="6227763" y="3020512"/>
              <a:ext cx="2054225" cy="3664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269">
                <a:defRPr/>
              </a:pPr>
              <a:r>
                <a:rPr lang="ru-RU" sz="1200" dirty="0">
                  <a:solidFill>
                    <a:srgbClr val="231F20"/>
                  </a:solidFill>
                  <a:latin typeface="Arial"/>
                  <a:cs typeface="+mn-cs"/>
                </a:rPr>
                <a:t>Цифровое депо </a:t>
              </a:r>
              <a:br>
                <a:rPr lang="ru-RU" sz="1200" dirty="0">
                  <a:solidFill>
                    <a:srgbClr val="231F20"/>
                  </a:solidFill>
                  <a:latin typeface="Arial"/>
                  <a:cs typeface="+mn-cs"/>
                </a:rPr>
              </a:br>
              <a:r>
                <a:rPr lang="ru-RU" sz="1200" dirty="0">
                  <a:solidFill>
                    <a:srgbClr val="231F20"/>
                  </a:solidFill>
                  <a:latin typeface="Arial"/>
                  <a:cs typeface="+mn-cs"/>
                </a:rPr>
                <a:t>и модель локомотивов</a:t>
              </a:r>
            </a:p>
          </p:txBody>
        </p:sp>
        <p:pic>
          <p:nvPicPr>
            <p:cNvPr id="31772" name="Picture 29" descr="https://jobni.storage.yandexcloud.net/media/company/93341/671357.jpe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8495" y="3055952"/>
              <a:ext cx="503222" cy="235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73" name="Picture 39" descr="https://willad.ru/wp-content/uploads/2020/07/AGK_rel_logo_0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9372" y="4063308"/>
              <a:ext cx="736414" cy="18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TextBox 90"/>
            <p:cNvSpPr txBox="1"/>
            <p:nvPr/>
          </p:nvSpPr>
          <p:spPr bwMode="auto">
            <a:xfrm>
              <a:off x="6227763" y="3971579"/>
              <a:ext cx="1439862" cy="3664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269">
                <a:defRPr/>
              </a:pPr>
              <a:r>
                <a:rPr lang="ru-RU" sz="1200" dirty="0">
                  <a:solidFill>
                    <a:srgbClr val="231F20"/>
                  </a:solidFill>
                  <a:latin typeface="Arial"/>
                  <a:cs typeface="+mn-cs"/>
                </a:rPr>
                <a:t>Цифровое СХ поле</a:t>
              </a:r>
            </a:p>
            <a:p>
              <a:pPr defTabSz="914269">
                <a:defRPr/>
              </a:pPr>
              <a:r>
                <a:rPr lang="ru-RU" sz="1200" dirty="0">
                  <a:solidFill>
                    <a:srgbClr val="231F20"/>
                  </a:solidFill>
                  <a:latin typeface="Arial"/>
                  <a:cs typeface="+mn-cs"/>
                </a:rPr>
                <a:t>Цифровые коровы</a:t>
              </a:r>
              <a:endParaRPr lang="en-US" sz="1200" dirty="0">
                <a:solidFill>
                  <a:srgbClr val="231F20"/>
                </a:solidFill>
                <a:latin typeface="Arial"/>
                <a:cs typeface="+mn-cs"/>
              </a:endParaRPr>
            </a:p>
          </p:txBody>
        </p:sp>
        <p:pic>
          <p:nvPicPr>
            <p:cNvPr id="31775" name="Рисунок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3221" y="3507854"/>
              <a:ext cx="323080" cy="32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TextBox 15"/>
            <p:cNvSpPr txBox="1">
              <a:spLocks noChangeArrowheads="1"/>
            </p:cNvSpPr>
            <p:nvPr/>
          </p:nvSpPr>
          <p:spPr bwMode="auto">
            <a:xfrm>
              <a:off x="6227763" y="3541297"/>
              <a:ext cx="1704975" cy="291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9pPr>
            </a:lstStyle>
            <a:p>
              <a:pPr defTabSz="914269">
                <a:lnSpc>
                  <a:spcPct val="70000"/>
                </a:lnSpc>
                <a:defRPr/>
              </a:pPr>
              <a:r>
                <a:rPr lang="en-US" altLang="ru-RU" sz="1200" b="0" dirty="0">
                  <a:solidFill>
                    <a:srgbClr val="231F20"/>
                  </a:solidFill>
                  <a:latin typeface="Arial"/>
                  <a:cs typeface="+mn-cs"/>
                </a:rPr>
                <a:t>BIM </a:t>
              </a:r>
              <a:r>
                <a:rPr lang="ru-RU" altLang="ru-RU" sz="1200" b="0" dirty="0">
                  <a:solidFill>
                    <a:srgbClr val="231F20"/>
                  </a:solidFill>
                  <a:latin typeface="Arial"/>
                  <a:cs typeface="+mn-cs"/>
                </a:rPr>
                <a:t>для эксплуатации </a:t>
              </a:r>
              <a:br>
                <a:rPr lang="ru-RU" altLang="ru-RU" sz="1200" b="0" dirty="0">
                  <a:solidFill>
                    <a:srgbClr val="231F20"/>
                  </a:solidFill>
                  <a:latin typeface="Arial"/>
                  <a:cs typeface="+mn-cs"/>
                </a:rPr>
              </a:br>
              <a:r>
                <a:rPr lang="ru-RU" altLang="ru-RU" sz="1200" b="0" dirty="0">
                  <a:solidFill>
                    <a:srgbClr val="231F20"/>
                  </a:solidFill>
                  <a:latin typeface="Arial"/>
                  <a:cs typeface="+mn-cs"/>
                </a:rPr>
                <a:t>и сдачи в аренду</a:t>
              </a:r>
            </a:p>
          </p:txBody>
        </p:sp>
      </p:grpSp>
      <p:sp>
        <p:nvSpPr>
          <p:cNvPr id="14" name="Стрелка: влево-вправо 13"/>
          <p:cNvSpPr/>
          <p:nvPr/>
        </p:nvSpPr>
        <p:spPr>
          <a:xfrm rot="19800000">
            <a:off x="7330288" y="2088057"/>
            <a:ext cx="498013" cy="206006"/>
          </a:xfrm>
          <a:prstGeom prst="leftRightArrow">
            <a:avLst/>
          </a:prstGeom>
          <a:solidFill>
            <a:srgbClr val="CC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Стрелка: влево-вправо 54"/>
          <p:cNvSpPr/>
          <p:nvPr/>
        </p:nvSpPr>
        <p:spPr>
          <a:xfrm rot="1800000">
            <a:off x="7330288" y="4152112"/>
            <a:ext cx="498013" cy="206006"/>
          </a:xfrm>
          <a:prstGeom prst="leftRightArrow">
            <a:avLst/>
          </a:prstGeom>
          <a:solidFill>
            <a:srgbClr val="CC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Стрелка: влево-вправо 55"/>
          <p:cNvSpPr/>
          <p:nvPr/>
        </p:nvSpPr>
        <p:spPr>
          <a:xfrm rot="1800000">
            <a:off x="3686189" y="2106057"/>
            <a:ext cx="500014" cy="206005"/>
          </a:xfrm>
          <a:prstGeom prst="leftRightArrow">
            <a:avLst/>
          </a:prstGeom>
          <a:solidFill>
            <a:srgbClr val="CC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Стрелка: влево-вправо 56"/>
          <p:cNvSpPr/>
          <p:nvPr/>
        </p:nvSpPr>
        <p:spPr>
          <a:xfrm rot="19800000">
            <a:off x="3686189" y="4152112"/>
            <a:ext cx="500014" cy="206006"/>
          </a:xfrm>
          <a:prstGeom prst="leftRightArrow">
            <a:avLst/>
          </a:prstGeom>
          <a:solidFill>
            <a:srgbClr val="CC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Стрелка: влево-вправо 57"/>
          <p:cNvSpPr/>
          <p:nvPr/>
        </p:nvSpPr>
        <p:spPr>
          <a:xfrm rot="5400000">
            <a:off x="5513237" y="4295116"/>
            <a:ext cx="494014" cy="208006"/>
          </a:xfrm>
          <a:prstGeom prst="leftRightArrow">
            <a:avLst/>
          </a:prstGeom>
          <a:solidFill>
            <a:srgbClr val="CC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1761" name="Группа 1"/>
          <p:cNvGrpSpPr>
            <a:grpSpLocks/>
          </p:cNvGrpSpPr>
          <p:nvPr/>
        </p:nvGrpSpPr>
        <p:grpSpPr bwMode="auto">
          <a:xfrm>
            <a:off x="974974" y="3912104"/>
            <a:ext cx="2738075" cy="1623209"/>
            <a:chOff x="755649" y="2869963"/>
            <a:chExt cx="2173407" cy="1288472"/>
          </a:xfrm>
        </p:grpSpPr>
        <p:sp>
          <p:nvSpPr>
            <p:cNvPr id="79" name="Прямоугольник 78"/>
            <p:cNvSpPr/>
            <p:nvPr/>
          </p:nvSpPr>
          <p:spPr bwMode="auto">
            <a:xfrm>
              <a:off x="755649" y="2869963"/>
              <a:ext cx="2095723" cy="12602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wrap="square" lIns="89987" tIns="46793" rIns="89987" bIns="46793">
              <a:spAutoFit/>
            </a:bodyPr>
            <a:lstStyle/>
            <a:p>
              <a:pPr marL="380946" indent="-380946" defTabSz="914269" eaLnBrk="1" hangingPunct="1">
                <a:lnSpc>
                  <a:spcPct val="85000"/>
                </a:lnSpc>
                <a:spcBef>
                  <a:spcPct val="50000"/>
                </a:spcBef>
                <a:buSzPct val="120000"/>
                <a:buBlip>
                  <a:blip r:embed="rId3"/>
                </a:buBlip>
                <a:defRPr/>
              </a:pPr>
              <a:endParaRPr lang="ru-RU" sz="2100">
                <a:solidFill>
                  <a:srgbClr val="0066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80" name="TextBox 79"/>
            <p:cNvSpPr txBox="1"/>
            <p:nvPr/>
          </p:nvSpPr>
          <p:spPr bwMode="auto">
            <a:xfrm>
              <a:off x="755649" y="2869963"/>
              <a:ext cx="443056" cy="3195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269">
                <a:defRPr/>
              </a:pPr>
              <a:r>
                <a:rPr lang="en-US" sz="2016" b="1" dirty="0">
                  <a:solidFill>
                    <a:srgbClr val="4E5557"/>
                  </a:solidFill>
                  <a:latin typeface="Arial"/>
                  <a:cs typeface="+mn-cs"/>
                </a:rPr>
                <a:t>ML</a:t>
              </a:r>
              <a:endParaRPr lang="ru-RU" sz="2016" b="1" dirty="0">
                <a:solidFill>
                  <a:srgbClr val="4E5557"/>
                </a:solidFill>
                <a:latin typeface="Arial"/>
                <a:cs typeface="+mn-cs"/>
              </a:endParaRPr>
            </a:p>
          </p:txBody>
        </p:sp>
        <p:sp>
          <p:nvSpPr>
            <p:cNvPr id="81" name="TextBox 80"/>
            <p:cNvSpPr txBox="1"/>
            <p:nvPr/>
          </p:nvSpPr>
          <p:spPr bwMode="auto">
            <a:xfrm>
              <a:off x="755649" y="3162082"/>
              <a:ext cx="2168644" cy="5130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269">
                <a:defRPr/>
              </a:pPr>
              <a:r>
                <a:rPr lang="ru-RU" sz="1200" dirty="0">
                  <a:solidFill>
                    <a:srgbClr val="231F20"/>
                  </a:solidFill>
                  <a:latin typeface="Arial"/>
                  <a:cs typeface="+mn-cs"/>
                </a:rPr>
                <a:t>Анализ информации</a:t>
              </a:r>
              <a:br>
                <a:rPr lang="ru-RU" sz="1200" dirty="0">
                  <a:solidFill>
                    <a:srgbClr val="231F20"/>
                  </a:solidFill>
                  <a:latin typeface="Arial"/>
                  <a:cs typeface="+mn-cs"/>
                </a:rPr>
              </a:br>
              <a:r>
                <a:rPr lang="ru-RU" sz="1200" dirty="0">
                  <a:solidFill>
                    <a:srgbClr val="231F20"/>
                  </a:solidFill>
                  <a:latin typeface="Arial"/>
                  <a:cs typeface="+mn-cs"/>
                </a:rPr>
                <a:t>с датчиков – необходимость сервисного обслуживания</a:t>
              </a:r>
            </a:p>
          </p:txBody>
        </p:sp>
        <p:pic>
          <p:nvPicPr>
            <p:cNvPr id="31766" name="Picture 31" descr="https://www.locotech.ru/images/logos/logo_top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2502" y="2879708"/>
              <a:ext cx="781568" cy="300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TextBox 83"/>
            <p:cNvSpPr txBox="1"/>
            <p:nvPr/>
          </p:nvSpPr>
          <p:spPr bwMode="auto">
            <a:xfrm>
              <a:off x="755649" y="3763784"/>
              <a:ext cx="2160706" cy="366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269">
                <a:defRPr/>
              </a:pPr>
              <a:r>
                <a:rPr lang="ru-RU" sz="1200" dirty="0">
                  <a:solidFill>
                    <a:srgbClr val="000000"/>
                  </a:solidFill>
                  <a:latin typeface="Arial"/>
                  <a:cs typeface="+mn-cs"/>
                </a:rPr>
                <a:t>Служба поддержки </a:t>
              </a:r>
              <a:br>
                <a:rPr lang="ru-RU" sz="1200" dirty="0">
                  <a:solidFill>
                    <a:srgbClr val="000000"/>
                  </a:solidFill>
                  <a:latin typeface="Arial"/>
                  <a:cs typeface="+mn-cs"/>
                </a:rPr>
              </a:br>
              <a:r>
                <a:rPr lang="ru-RU" sz="1200" dirty="0">
                  <a:solidFill>
                    <a:srgbClr val="000000"/>
                  </a:solidFill>
                  <a:latin typeface="Arial"/>
                  <a:cs typeface="+mn-cs"/>
                </a:rPr>
                <a:t>эксплуатации технопарка</a:t>
              </a:r>
            </a:p>
          </p:txBody>
        </p:sp>
        <p:pic>
          <p:nvPicPr>
            <p:cNvPr id="31768" name="Picture 43" descr="https://sun9-44.userapi.com/impg/gp5Cd1WQRfcHQtcWMNRhTuYnBMQBQ5x6E9AHTg/58O5CNsNII8.jpg?size=604x493&amp;quality=96&amp;sign=107af5780067cc55e1e677c31bb14dda&amp;type=album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337" y="3771106"/>
              <a:ext cx="473719" cy="387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Номер слайда 5">
            <a:extLst>
              <a:ext uri="{FF2B5EF4-FFF2-40B4-BE49-F238E27FC236}">
                <a16:creationId xmlns:a16="http://schemas.microsoft.com/office/drawing/2014/main" xmlns="" id="{D23261DD-93A8-4472-AFB5-3DCD1E8D4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20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864000" y="720000"/>
            <a:ext cx="4944134" cy="8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ЦИФРОВИЗАЦИЯ –</a:t>
            </a:r>
            <a:r>
              <a:rPr lang="ru-RU" altLang="ru-RU" sz="2520" b="1" dirty="0">
                <a:solidFill>
                  <a:srgbClr val="4E5557"/>
                </a:solidFill>
                <a:latin typeface="Arial" charset="0"/>
              </a:rPr>
              <a:t> </a:t>
            </a:r>
            <a:br>
              <a:rPr lang="ru-RU" altLang="ru-RU" sz="2520" b="1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ЧТО УЖЕ РЕАЛИЗОВАНО В ПО 1С?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94133" y="1780763"/>
            <a:ext cx="4074109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cap="all" dirty="0">
                <a:solidFill>
                  <a:srgbClr val="4E5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ИСКУССТВЕННЫЙ ИНТЕЛЛЕКТ </a:t>
            </a:r>
            <a:br>
              <a:rPr lang="ru-RU" sz="1400" b="1" cap="all" dirty="0">
                <a:solidFill>
                  <a:srgbClr val="4E55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cap="all" dirty="0">
                <a:solidFill>
                  <a:srgbClr val="4E5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ПРЕДИКТИВНАЯ АНАЛИТИКА</a:t>
            </a:r>
            <a:endParaRPr lang="ru-RU" sz="1400" dirty="0">
              <a:solidFill>
                <a:srgbClr val="4E55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4133" y="2483116"/>
            <a:ext cx="36874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56"/>
              </a:spcBef>
              <a:defRPr/>
            </a:pPr>
            <a:r>
              <a:rPr lang="ru-RU" sz="1400" b="1" cap="all" dirty="0">
                <a:solidFill>
                  <a:srgbClr val="4E5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БИЗНЕС-АНАЛИТИКА И BIG DATA</a:t>
            </a:r>
            <a:endParaRPr lang="ru-RU" sz="1400" dirty="0">
              <a:solidFill>
                <a:srgbClr val="4E55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4133" y="3024063"/>
            <a:ext cx="3084083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756"/>
              </a:spcBef>
              <a:defRPr/>
            </a:pPr>
            <a:r>
              <a:rPr lang="ru-RU" sz="1400" b="1" cap="all" dirty="0">
                <a:solidFill>
                  <a:srgbClr val="4E5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МОБИЛЬНЫЕ ТЕХНОЛОГИИ</a:t>
            </a:r>
            <a:endParaRPr lang="ru-RU" sz="1400" dirty="0">
              <a:solidFill>
                <a:srgbClr val="4E55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4133" y="4032175"/>
            <a:ext cx="407611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756"/>
              </a:spcBef>
              <a:defRPr/>
            </a:pPr>
            <a:r>
              <a:rPr lang="ru-RU" sz="1400" b="1" cap="all" dirty="0">
                <a:solidFill>
                  <a:srgbClr val="4E5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ЦИФРОВЫЕ ДВОЙНИКИ И УПРАВЛЕНИЕ </a:t>
            </a:r>
            <a:br>
              <a:rPr lang="ru-RU" sz="1400" b="1" cap="all" dirty="0">
                <a:solidFill>
                  <a:srgbClr val="4E55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cap="all" dirty="0">
                <a:solidFill>
                  <a:srgbClr val="4E5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ЖИЗНЕННЫМ ЦИКЛОМ</a:t>
            </a:r>
            <a:endParaRPr lang="ru-RU" sz="1400" dirty="0">
              <a:solidFill>
                <a:srgbClr val="4E55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94133" y="3560212"/>
            <a:ext cx="407611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756"/>
              </a:spcBef>
              <a:defRPr/>
            </a:pPr>
            <a:r>
              <a:rPr lang="ru-RU" sz="1400" b="1" cap="all" dirty="0">
                <a:solidFill>
                  <a:srgbClr val="4E5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IIOT И ИДЕНТИФИКАЦИЯ RFID</a:t>
            </a:r>
            <a:endParaRPr lang="ru-RU" sz="1400" dirty="0">
              <a:solidFill>
                <a:srgbClr val="4E55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94133" y="4754667"/>
            <a:ext cx="3084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cap="all" dirty="0">
                <a:solidFill>
                  <a:srgbClr val="4E5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VR/AR И 3D-ВИЗУАЛИЗАЦИЯ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94133" y="5288259"/>
            <a:ext cx="4074109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cap="all" dirty="0">
                <a:solidFill>
                  <a:srgbClr val="4E5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ЧАТ-БОТЫ</a:t>
            </a:r>
          </a:p>
        </p:txBody>
      </p:sp>
      <p:pic>
        <p:nvPicPr>
          <p:cNvPr id="33802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001" y="3024063"/>
            <a:ext cx="2520548" cy="159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TextBox 5"/>
          <p:cNvSpPr txBox="1">
            <a:spLocks noChangeArrowheads="1"/>
          </p:cNvSpPr>
          <p:nvPr/>
        </p:nvSpPr>
        <p:spPr bwMode="auto">
          <a:xfrm>
            <a:off x="5976000" y="720000"/>
            <a:ext cx="274007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ЦИФРОВЫЕ </a:t>
            </a:r>
            <a:br>
              <a:rPr lang="ru-RU" altLang="ru-RU" sz="2600" b="1" dirty="0">
                <a:solidFill>
                  <a:schemeClr val="bg1"/>
                </a:solidFill>
                <a:latin typeface="Arial" charset="0"/>
              </a:rPr>
            </a:br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ТЕХНОЛОГИИ</a:t>
            </a:r>
          </a:p>
        </p:txBody>
      </p:sp>
      <p:grpSp>
        <p:nvGrpSpPr>
          <p:cNvPr id="33804" name="Группа 2"/>
          <p:cNvGrpSpPr>
            <a:grpSpLocks/>
          </p:cNvGrpSpPr>
          <p:nvPr/>
        </p:nvGrpSpPr>
        <p:grpSpPr bwMode="auto">
          <a:xfrm>
            <a:off x="5976000" y="1591620"/>
            <a:ext cx="1324036" cy="1109856"/>
            <a:chOff x="4743248" y="1239838"/>
            <a:chExt cx="1050758" cy="880217"/>
          </a:xfrm>
        </p:grpSpPr>
        <p:sp>
          <p:nvSpPr>
            <p:cNvPr id="33817" name="TextBox 21"/>
            <p:cNvSpPr txBox="1">
              <a:spLocks noChangeArrowheads="1"/>
            </p:cNvSpPr>
            <p:nvPr/>
          </p:nvSpPr>
          <p:spPr bwMode="auto">
            <a:xfrm>
              <a:off x="4743248" y="1239838"/>
              <a:ext cx="1050758" cy="880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ru-RU" altLang="ru-RU" sz="3600" b="1" dirty="0">
                  <a:solidFill>
                    <a:schemeClr val="bg1"/>
                  </a:solidFill>
                  <a:latin typeface="Arial" charset="0"/>
                </a:rPr>
                <a:t>94</a:t>
              </a:r>
            </a:p>
            <a:p>
              <a:endParaRPr lang="ru-RU" altLang="ru-RU" sz="1512" dirty="0">
                <a:solidFill>
                  <a:schemeClr val="bg1"/>
                </a:solidFill>
                <a:latin typeface="Arial" charset="0"/>
              </a:endParaRPr>
            </a:p>
            <a:p>
              <a:r>
                <a:rPr lang="ru-RU" altLang="ru-RU" sz="1500" dirty="0">
                  <a:solidFill>
                    <a:schemeClr val="bg1"/>
                  </a:solidFill>
                  <a:latin typeface="Arial" charset="0"/>
                </a:rPr>
                <a:t>решения 1С</a:t>
              </a:r>
              <a:endParaRPr lang="ru-RU" altLang="ru-RU" sz="1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25" name="Прямая соединительная линия 24"/>
            <p:cNvCxnSpPr>
              <a:cxnSpLocks/>
            </p:cNvCxnSpPr>
            <p:nvPr/>
          </p:nvCxnSpPr>
          <p:spPr bwMode="auto">
            <a:xfrm>
              <a:off x="4787888" y="1771157"/>
              <a:ext cx="571394" cy="0"/>
            </a:xfrm>
            <a:prstGeom prst="line">
              <a:avLst/>
            </a:prstGeom>
            <a:ln w="38100">
              <a:solidFill>
                <a:srgbClr val="E6B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805" name="Группа 1"/>
          <p:cNvGrpSpPr>
            <a:grpSpLocks/>
          </p:cNvGrpSpPr>
          <p:nvPr/>
        </p:nvGrpSpPr>
        <p:grpSpPr bwMode="auto">
          <a:xfrm>
            <a:off x="7302286" y="1591622"/>
            <a:ext cx="1280035" cy="1648465"/>
            <a:chOff x="5875724" y="1239838"/>
            <a:chExt cx="1015614" cy="1308433"/>
          </a:xfrm>
        </p:grpSpPr>
        <p:sp>
          <p:nvSpPr>
            <p:cNvPr id="33815" name="TextBox 22"/>
            <p:cNvSpPr txBox="1">
              <a:spLocks noChangeArrowheads="1"/>
            </p:cNvSpPr>
            <p:nvPr/>
          </p:nvSpPr>
          <p:spPr bwMode="auto">
            <a:xfrm>
              <a:off x="5875724" y="1239838"/>
              <a:ext cx="1015614" cy="1308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ru-RU" altLang="ru-RU" sz="3600" b="1" dirty="0">
                  <a:solidFill>
                    <a:schemeClr val="bg1"/>
                  </a:solidFill>
                  <a:latin typeface="Arial" charset="0"/>
                </a:rPr>
                <a:t>111</a:t>
              </a:r>
            </a:p>
            <a:p>
              <a:endParaRPr lang="ru-RU" altLang="ru-RU" sz="1512" dirty="0">
                <a:solidFill>
                  <a:schemeClr val="bg1"/>
                </a:solidFill>
                <a:latin typeface="Arial" charset="0"/>
              </a:endParaRPr>
            </a:p>
            <a:p>
              <a:r>
                <a:rPr lang="ru-RU" altLang="ru-RU" sz="1500" dirty="0">
                  <a:solidFill>
                    <a:schemeClr val="bg1"/>
                  </a:solidFill>
                  <a:latin typeface="Arial" charset="0"/>
                </a:rPr>
                <a:t>цифровых </a:t>
              </a:r>
              <a:br>
                <a:rPr lang="ru-RU" altLang="ru-RU" sz="1500" dirty="0">
                  <a:solidFill>
                    <a:schemeClr val="bg1"/>
                  </a:solidFill>
                  <a:latin typeface="Arial" charset="0"/>
                </a:rPr>
              </a:br>
              <a:r>
                <a:rPr lang="ru-RU" altLang="ru-RU" sz="1500" dirty="0">
                  <a:solidFill>
                    <a:schemeClr val="bg1"/>
                  </a:solidFill>
                  <a:latin typeface="Arial" charset="0"/>
                </a:rPr>
                <a:t>кейсов</a:t>
              </a:r>
            </a:p>
            <a:p>
              <a:endParaRPr lang="ru-RU" altLang="ru-RU" b="1" dirty="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26" name="Прямая соединительная линия 25"/>
            <p:cNvCxnSpPr>
              <a:cxnSpLocks/>
            </p:cNvCxnSpPr>
            <p:nvPr/>
          </p:nvCxnSpPr>
          <p:spPr bwMode="auto">
            <a:xfrm>
              <a:off x="5977284" y="1771582"/>
              <a:ext cx="571267" cy="0"/>
            </a:xfrm>
            <a:prstGeom prst="line">
              <a:avLst/>
            </a:prstGeom>
            <a:ln w="38100">
              <a:solidFill>
                <a:srgbClr val="E6B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807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14" y="1823368"/>
            <a:ext cx="450013" cy="43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Рисунок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15" y="2447999"/>
            <a:ext cx="444012" cy="37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Рисунок 2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15" y="5262142"/>
            <a:ext cx="444012" cy="36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Рисунок 1638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15" y="3024947"/>
            <a:ext cx="444012" cy="30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Рисунок 1638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7" y="4071779"/>
            <a:ext cx="318008" cy="44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Рисунок 1639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16" y="4713550"/>
            <a:ext cx="390010" cy="39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Рисунок 1639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15" y="3492094"/>
            <a:ext cx="444012" cy="44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76000" y="4752255"/>
            <a:ext cx="2309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756"/>
              </a:spcBef>
              <a:buClr>
                <a:srgbClr val="C00000"/>
              </a:buClr>
              <a:defRPr/>
            </a:pPr>
            <a:r>
              <a:rPr lang="ru-RU" altLang="ru-RU" sz="1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br>
              <a:rPr lang="ru-RU" altLang="ru-RU" sz="1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цифровых кейсов </a:t>
            </a:r>
            <a:r>
              <a:rPr lang="en-US" altLang="ru-RU" sz="1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1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проектах внедрения</a:t>
            </a:r>
            <a:endParaRPr lang="en-US" altLang="ru-RU" sz="12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976000" y="5411360"/>
            <a:ext cx="37773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ts val="600"/>
              </a:spcBef>
              <a:buClr>
                <a:srgbClr val="C00000"/>
              </a:buClr>
            </a:pPr>
            <a:r>
              <a:rPr lang="ru-RU" altLang="ru-RU" sz="1200" b="1" dirty="0">
                <a:solidFill>
                  <a:srgbClr val="FFCC00"/>
                </a:solidFill>
                <a:latin typeface="Arial" charset="0"/>
              </a:rPr>
              <a:t>26 внедрений 1С:Проект года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89" y="4965018"/>
            <a:ext cx="1082058" cy="646331"/>
          </a:xfrm>
          <a:prstGeom prst="rect">
            <a:avLst/>
          </a:prstGeom>
        </p:spPr>
      </p:pic>
      <p:sp>
        <p:nvSpPr>
          <p:cNvPr id="30" name="Номер слайда 5">
            <a:extLst>
              <a:ext uri="{FF2B5EF4-FFF2-40B4-BE49-F238E27FC236}">
                <a16:creationId xmlns:a16="http://schemas.microsoft.com/office/drawing/2014/main" xmlns="" id="{C7FC074F-D6DC-4531-B185-CC1D76450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21</a:t>
            </a:fld>
            <a:endParaRPr lang="ru-RU" altLang="ru-RU" dirty="0">
              <a:solidFill>
                <a:srgbClr val="898989"/>
              </a:solidFill>
            </a:endParaRPr>
          </a:p>
        </p:txBody>
      </p:sp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234866"/>
              </p:ext>
            </p:extLst>
          </p:nvPr>
        </p:nvGraphicFramePr>
        <p:xfrm>
          <a:off x="8496549" y="1522656"/>
          <a:ext cx="2364673" cy="423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63812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864000" y="720000"/>
            <a:ext cx="48962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300" b="1" cap="all" dirty="0">
                <a:solidFill>
                  <a:srgbClr val="4E5557"/>
                </a:solidFill>
                <a:latin typeface="Arial" charset="0"/>
              </a:rPr>
              <a:t>Искусственный интеллект</a:t>
            </a:r>
            <a:r>
              <a:rPr lang="ru-RU" altLang="ru-RU" sz="2400" b="1" cap="all" dirty="0">
                <a:solidFill>
                  <a:srgbClr val="4E5557"/>
                </a:solidFill>
                <a:latin typeface="Arial" charset="0"/>
              </a:rPr>
              <a:t/>
            </a:r>
            <a:br>
              <a:rPr lang="ru-RU" altLang="ru-RU" sz="2400" b="1" cap="all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cap="all" dirty="0">
                <a:solidFill>
                  <a:srgbClr val="868D90"/>
                </a:solidFill>
                <a:latin typeface="Arial" charset="0"/>
              </a:rPr>
              <a:t>и предиктивная аналитика</a:t>
            </a: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5976268" y="1620000"/>
            <a:ext cx="4761973" cy="237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Сокращение трудозатрат </a:t>
            </a:r>
            <a:r>
              <a:rPr lang="en-US" altLang="ru-RU" sz="1600" b="1" dirty="0">
                <a:solidFill>
                  <a:srgbClr val="FFCC00"/>
                </a:solidFill>
                <a:latin typeface="Arial" charset="0"/>
              </a:rPr>
              <a:t/>
            </a:r>
            <a:br>
              <a:rPr lang="en-US" altLang="ru-RU" sz="1600" b="1" dirty="0">
                <a:solidFill>
                  <a:srgbClr val="FFCC00"/>
                </a:solidFill>
                <a:latin typeface="Arial" charset="0"/>
              </a:rPr>
            </a:b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и оптимизация персонала 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для задач, </a:t>
            </a:r>
            <a:r>
              <a:rPr lang="en-US" altLang="ru-RU" sz="1600" b="1" dirty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altLang="ru-RU" sz="1600" b="1" dirty="0">
                <a:solidFill>
                  <a:schemeClr val="bg1"/>
                </a:solidFill>
                <a:latin typeface="Arial" charset="0"/>
              </a:rPr>
            </a:b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не требующих значительной квалификации</a:t>
            </a:r>
          </a:p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Исключение человеческого фактора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, приводящего к ошибкам </a:t>
            </a:r>
          </a:p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Минимизация времени принятия 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важных управленческих </a:t>
            </a: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решений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, в том числе </a:t>
            </a:r>
            <a:r>
              <a:rPr lang="en-US" altLang="ru-RU" sz="1600" b="1" dirty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altLang="ru-RU" sz="1600" b="1" dirty="0">
                <a:solidFill>
                  <a:schemeClr val="bg1"/>
                </a:solidFill>
                <a:latin typeface="Arial" charset="0"/>
              </a:rPr>
            </a:b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по прогнозируемым ситуациям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976268" y="720000"/>
            <a:ext cx="467212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ПРЕИМУЩЕСТВА</a:t>
            </a:r>
          </a:p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И РЕШЕНИЯ</a:t>
            </a:r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952500" y="1552247"/>
            <a:ext cx="4622711" cy="407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432000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Сервис 1С:Распознавание первичных документов</a:t>
            </a:r>
          </a:p>
          <a:p>
            <a:pPr marL="432000" lvl="1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400" dirty="0">
                <a:latin typeface="Arial" charset="0"/>
              </a:rPr>
              <a:t>распознает сканы или фотографии первичных документов и подготовит их для ввода в ИБ</a:t>
            </a:r>
          </a:p>
          <a:p>
            <a:pPr marL="432000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Сервис 1С:Прогнозирование продаж</a:t>
            </a:r>
          </a:p>
          <a:p>
            <a:pPr marL="432000" lvl="1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400" dirty="0">
                <a:latin typeface="Arial" charset="0"/>
              </a:rPr>
              <a:t>учтет множество факторов и получит точный прогноз продаж используя данные ИБ</a:t>
            </a:r>
          </a:p>
          <a:p>
            <a:pPr marL="432000" indent="0">
              <a:spcBef>
                <a:spcPts val="600"/>
              </a:spcBef>
              <a:buClr>
                <a:srgbClr val="F28104"/>
              </a:buClr>
            </a:pPr>
            <a:r>
              <a:rPr lang="en-US" altLang="ru-RU" sz="1600" b="1" dirty="0">
                <a:solidFill>
                  <a:srgbClr val="F28104"/>
                </a:solidFill>
                <a:latin typeface="Arial" charset="0"/>
              </a:rPr>
              <a:t>ITIL: </a:t>
            </a: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Классификация обращений, подбор ответов из базы знаний</a:t>
            </a:r>
          </a:p>
          <a:p>
            <a:pPr marL="432000" lvl="1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400" dirty="0">
                <a:latin typeface="Arial" charset="0"/>
              </a:rPr>
              <a:t>самостоятельно классифицирует обращение </a:t>
            </a:r>
            <a:br>
              <a:rPr lang="ru-RU" altLang="ru-RU" sz="1400" dirty="0">
                <a:latin typeface="Arial" charset="0"/>
              </a:rPr>
            </a:br>
            <a:r>
              <a:rPr lang="ru-RU" altLang="ru-RU" sz="1400" dirty="0">
                <a:latin typeface="Arial" charset="0"/>
              </a:rPr>
              <a:t>и порекомендует подходящий ответ</a:t>
            </a:r>
          </a:p>
          <a:p>
            <a:pPr marL="432000" indent="0">
              <a:spcBef>
                <a:spcPts val="600"/>
              </a:spcBef>
              <a:buClr>
                <a:srgbClr val="F28104"/>
              </a:buClr>
            </a:pPr>
            <a:r>
              <a:rPr lang="en-US" altLang="ru-RU" sz="1600" b="1" dirty="0">
                <a:solidFill>
                  <a:srgbClr val="F28104"/>
                </a:solidFill>
                <a:latin typeface="Arial" charset="0"/>
              </a:rPr>
              <a:t>RCM: </a:t>
            </a: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Прогнозирование отказов оборудования</a:t>
            </a:r>
          </a:p>
          <a:p>
            <a:pPr marL="432000" lvl="1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400" dirty="0">
                <a:latin typeface="Arial" charset="0"/>
              </a:rPr>
              <a:t>определит аномалии в работе оборудования </a:t>
            </a:r>
            <a:br>
              <a:rPr lang="ru-RU" altLang="ru-RU" sz="1400" dirty="0">
                <a:latin typeface="Arial" charset="0"/>
              </a:rPr>
            </a:br>
            <a:r>
              <a:rPr lang="ru-RU" altLang="ru-RU" sz="1400" dirty="0">
                <a:latin typeface="Arial" charset="0"/>
              </a:rPr>
              <a:t>по показаниям датчиков и спрогнозирует отказы</a:t>
            </a:r>
            <a:endParaRPr lang="en-US" altLang="ru-RU" sz="1400" dirty="0">
              <a:latin typeface="Arial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260" y="4104183"/>
            <a:ext cx="4833982" cy="1649972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69931C78-18B8-4DD7-8C26-BF7B16B784DD}"/>
              </a:ext>
            </a:extLst>
          </p:cNvPr>
          <p:cNvGrpSpPr/>
          <p:nvPr/>
        </p:nvGrpSpPr>
        <p:grpSpPr>
          <a:xfrm>
            <a:off x="6061395" y="4244954"/>
            <a:ext cx="4519712" cy="1368430"/>
            <a:chOff x="6048276" y="4229861"/>
            <a:chExt cx="4519712" cy="136843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8276" y="4716106"/>
              <a:ext cx="1973791" cy="39594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8276" y="4229861"/>
              <a:ext cx="1826051" cy="39594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8277" y="5202351"/>
              <a:ext cx="1781728" cy="39594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2331" y="5202351"/>
              <a:ext cx="2255657" cy="39594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12331" y="4716106"/>
              <a:ext cx="2009693" cy="3959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12332" y="4229861"/>
              <a:ext cx="2174714" cy="395940"/>
            </a:xfrm>
            <a:prstGeom prst="rect">
              <a:avLst/>
            </a:prstGeom>
          </p:spPr>
        </p:pic>
      </p:grpSp>
      <p:pic>
        <p:nvPicPr>
          <p:cNvPr id="2050" name="Picture 2" descr="https://v8.1c.ru/upload/iblock/ef6/1ouzy9nffm7t81xmhpca7cl629e4sb4j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57" y="1684800"/>
            <a:ext cx="375001" cy="37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134" y="2633503"/>
            <a:ext cx="372171" cy="275683"/>
          </a:xfrm>
          <a:prstGeom prst="rect">
            <a:avLst/>
          </a:prstGeom>
        </p:spPr>
      </p:pic>
      <p:pic>
        <p:nvPicPr>
          <p:cNvPr id="2058" name="Picture 10" descr="Лучшие Системы предиктивного технического обслуживания (PdM) - 2022, список  программ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4577109"/>
            <a:ext cx="463178" cy="46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7134" y="3570989"/>
            <a:ext cx="401441" cy="325494"/>
          </a:xfrm>
          <a:prstGeom prst="rect">
            <a:avLst/>
          </a:prstGeom>
        </p:spPr>
      </p:pic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xmlns="" id="{2D21C70C-A5D7-47CA-943F-910857CAC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22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1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864000" y="720000"/>
            <a:ext cx="5126139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cap="all" dirty="0">
                <a:solidFill>
                  <a:srgbClr val="4E5557"/>
                </a:solidFill>
                <a:latin typeface="Arial" charset="0"/>
              </a:rPr>
              <a:t>Бизнес-аналитика</a:t>
            </a:r>
            <a:r>
              <a:rPr lang="ru-RU" altLang="ru-RU" b="1" cap="all" dirty="0">
                <a:solidFill>
                  <a:srgbClr val="4E5557"/>
                </a:solidFill>
                <a:latin typeface="Arial" charset="0"/>
              </a:rPr>
              <a:t/>
            </a:r>
            <a:br>
              <a:rPr lang="ru-RU" altLang="ru-RU" b="1" cap="all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cap="all" dirty="0">
                <a:solidFill>
                  <a:srgbClr val="868D90"/>
                </a:solidFill>
                <a:latin typeface="Arial" charset="0"/>
              </a:rPr>
              <a:t>и </a:t>
            </a:r>
            <a:r>
              <a:rPr lang="en-US" altLang="ru-RU" sz="2000" b="1" cap="all" dirty="0">
                <a:solidFill>
                  <a:srgbClr val="868D90"/>
                </a:solidFill>
                <a:latin typeface="Arial" charset="0"/>
              </a:rPr>
              <a:t>Big data</a:t>
            </a:r>
            <a:endParaRPr lang="ru-RU" altLang="ru-RU" sz="2000" b="1" cap="all" dirty="0">
              <a:solidFill>
                <a:srgbClr val="868D90"/>
              </a:solidFill>
              <a:latin typeface="Arial" charset="0"/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5976268" y="1728000"/>
            <a:ext cx="4746105" cy="182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Извлечение скрытой информации </a:t>
            </a:r>
            <a:br>
              <a:rPr lang="ru-RU" altLang="ru-RU" sz="1600" b="1" dirty="0">
                <a:solidFill>
                  <a:srgbClr val="FFCC00"/>
                </a:solidFill>
                <a:latin typeface="Arial" charset="0"/>
              </a:rPr>
            </a:b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без излишней рутины</a:t>
            </a:r>
            <a:endParaRPr lang="en-US" altLang="ru-RU" sz="1600" b="1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Повышение эффективности принятия решений 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на основе данных</a:t>
            </a:r>
          </a:p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Визуализация ключевых показателей </a:t>
            </a:r>
            <a:br>
              <a:rPr lang="ru-RU" altLang="ru-RU" sz="1600" b="1" dirty="0">
                <a:solidFill>
                  <a:srgbClr val="FFCC00"/>
                </a:solidFill>
                <a:latin typeface="Arial" charset="0"/>
              </a:rPr>
            </a:b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для оперативного реагирования</a:t>
            </a:r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872094" y="2189965"/>
            <a:ext cx="4744134" cy="34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ts val="378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Часть платформы «1С:Предприятие»</a:t>
            </a:r>
            <a:r>
              <a:rPr lang="ru-RU" altLang="ru-RU" sz="1600" dirty="0">
                <a:latin typeface="Arial" charset="0"/>
              </a:rPr>
              <a:t>, поддерживает штатные структуры метаданных и права доступа</a:t>
            </a:r>
          </a:p>
          <a:p>
            <a:pPr>
              <a:spcBef>
                <a:spcPts val="378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Максимально простой и удобный </a:t>
            </a:r>
            <a:br>
              <a:rPr lang="ru-RU" altLang="ru-RU" sz="1600" b="1" dirty="0">
                <a:solidFill>
                  <a:srgbClr val="F28104"/>
                </a:solidFill>
                <a:latin typeface="Arial" charset="0"/>
              </a:rPr>
            </a:br>
            <a:r>
              <a:rPr lang="ru-RU" altLang="ru-RU" sz="1600" dirty="0">
                <a:latin typeface="Arial" charset="0"/>
              </a:rPr>
              <a:t>для бизнес-пользователей</a:t>
            </a: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 интерфейс</a:t>
            </a:r>
          </a:p>
          <a:p>
            <a:pPr>
              <a:spcBef>
                <a:spcPts val="378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Оперативный анализ данных «на лету», </a:t>
            </a:r>
            <a:br>
              <a:rPr lang="ru-RU" altLang="ru-RU" sz="1600" b="1" dirty="0">
                <a:solidFill>
                  <a:srgbClr val="F28104"/>
                </a:solidFill>
                <a:latin typeface="Arial" charset="0"/>
              </a:rPr>
            </a:br>
            <a:r>
              <a:rPr lang="ru-RU" altLang="ru-RU" sz="1600" dirty="0">
                <a:latin typeface="Arial" charset="0"/>
              </a:rPr>
              <a:t>с поддержкой интерактивных фильтров </a:t>
            </a:r>
            <a:br>
              <a:rPr lang="ru-RU" altLang="ru-RU" sz="1600" dirty="0">
                <a:latin typeface="Arial" charset="0"/>
              </a:rPr>
            </a:br>
            <a:r>
              <a:rPr lang="ru-RU" altLang="ru-RU" sz="1600" dirty="0">
                <a:latin typeface="Arial" charset="0"/>
              </a:rPr>
              <a:t>и технологии «</a:t>
            </a:r>
            <a:r>
              <a:rPr lang="ru-RU" altLang="ru-RU" sz="1600" dirty="0" err="1">
                <a:latin typeface="Arial" charset="0"/>
              </a:rPr>
              <a:t>drill</a:t>
            </a:r>
            <a:r>
              <a:rPr lang="ru-RU" altLang="ru-RU" sz="1600" dirty="0">
                <a:latin typeface="Arial" charset="0"/>
              </a:rPr>
              <a:t> </a:t>
            </a:r>
            <a:r>
              <a:rPr lang="ru-RU" altLang="ru-RU" sz="1600" dirty="0" err="1">
                <a:latin typeface="Arial" charset="0"/>
              </a:rPr>
              <a:t>down</a:t>
            </a:r>
            <a:r>
              <a:rPr lang="ru-RU" altLang="ru-RU" sz="1600" dirty="0">
                <a:latin typeface="Arial" charset="0"/>
              </a:rPr>
              <a:t>»</a:t>
            </a:r>
          </a:p>
          <a:p>
            <a:pPr>
              <a:spcBef>
                <a:spcPts val="378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600" dirty="0">
                <a:latin typeface="Arial" charset="0"/>
              </a:rPr>
              <a:t>Возможность использования </a:t>
            </a: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в браузере </a:t>
            </a:r>
            <a:br>
              <a:rPr lang="ru-RU" altLang="ru-RU" sz="1600" b="1" dirty="0">
                <a:solidFill>
                  <a:srgbClr val="F28104"/>
                </a:solidFill>
                <a:latin typeface="Arial" charset="0"/>
              </a:rPr>
            </a:b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и на мобильных устройствах</a:t>
            </a:r>
          </a:p>
          <a:p>
            <a:pPr>
              <a:spcBef>
                <a:spcPts val="378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Низкая стоимость внедрения – </a:t>
            </a:r>
            <a:r>
              <a:rPr lang="ru-RU" altLang="ru-RU" sz="1600" dirty="0">
                <a:latin typeface="Arial" charset="0"/>
              </a:rPr>
              <a:t>максимально быстро устанавливается, </a:t>
            </a:r>
            <a:br>
              <a:rPr lang="ru-RU" altLang="ru-RU" sz="1600" dirty="0">
                <a:latin typeface="Arial" charset="0"/>
              </a:rPr>
            </a:br>
            <a:r>
              <a:rPr lang="ru-RU" altLang="ru-RU" sz="1600" dirty="0">
                <a:latin typeface="Arial" charset="0"/>
              </a:rPr>
              <a:t>не выгружает данные вовне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4F71231E-04FE-2902-8F45-30611CC65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268" y="720000"/>
            <a:ext cx="467212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ПРЕИМУЩЕСТВА</a:t>
            </a:r>
          </a:p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И ПРИМЕРЫ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C95506B-B25A-40F3-8E12-AC5FA4EAC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94" y="1603821"/>
            <a:ext cx="556146" cy="556146"/>
          </a:xfrm>
          <a:prstGeom prst="rect">
            <a:avLst/>
          </a:prstGeom>
        </p:spPr>
      </p:pic>
      <p:pic>
        <p:nvPicPr>
          <p:cNvPr id="3074" name="Picture 2" descr="1С:Аналитика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3771383"/>
            <a:ext cx="3620104" cy="182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D655D8F-DF3C-40D8-B495-D60C2EAA2A98}"/>
              </a:ext>
            </a:extLst>
          </p:cNvPr>
          <p:cNvSpPr txBox="1"/>
          <p:nvPr/>
        </p:nvSpPr>
        <p:spPr>
          <a:xfrm>
            <a:off x="1406971" y="1692735"/>
            <a:ext cx="358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cap="all" dirty="0">
                <a:solidFill>
                  <a:srgbClr val="4E5557"/>
                </a:solidFill>
                <a:latin typeface="Arial" charset="0"/>
              </a:rPr>
              <a:t>1С:Аналитика:</a:t>
            </a:r>
            <a:endParaRPr lang="ru-RU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991D318B-F7D6-451C-91EE-6FA562FE7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23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8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864000" y="720000"/>
            <a:ext cx="468022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cap="all" dirty="0">
                <a:solidFill>
                  <a:srgbClr val="4E5557"/>
                </a:solidFill>
                <a:latin typeface="Arial" charset="0"/>
              </a:rPr>
              <a:t>Мобильные </a:t>
            </a:r>
            <a:r>
              <a:rPr lang="en-US" altLang="ru-RU" sz="2600" b="1" cap="all" dirty="0">
                <a:solidFill>
                  <a:srgbClr val="4E5557"/>
                </a:solidFill>
                <a:latin typeface="Arial" charset="0"/>
              </a:rPr>
              <a:t/>
            </a:r>
            <a:br>
              <a:rPr lang="en-US" altLang="ru-RU" sz="2600" b="1" cap="all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600" b="1" cap="all" dirty="0">
                <a:solidFill>
                  <a:srgbClr val="4E5557"/>
                </a:solidFill>
                <a:latin typeface="Arial" charset="0"/>
              </a:rPr>
              <a:t>технологии</a:t>
            </a:r>
            <a:endParaRPr lang="ru-RU" altLang="ru-RU" sz="2600" b="1" cap="all" dirty="0">
              <a:solidFill>
                <a:srgbClr val="868D90"/>
              </a:solidFill>
              <a:latin typeface="Arial" charset="0"/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5976000" y="1656000"/>
            <a:ext cx="4858555" cy="241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defPPr>
              <a:defRPr lang="ru-RU"/>
            </a:defPPr>
            <a:lvl1pPr eaLnBrk="1" hangingPunct="1">
              <a:spcBef>
                <a:spcPts val="1008"/>
              </a:spcBef>
              <a:buClr>
                <a:srgbClr val="5F5F5F"/>
              </a:buClr>
              <a:buSzPct val="100000"/>
              <a:defRPr sz="1600" b="1">
                <a:solidFill>
                  <a:srgbClr val="FFCC00"/>
                </a:solidFill>
                <a:latin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/>
              <a:t>Оперативный контроль </a:t>
            </a:r>
            <a:r>
              <a:rPr lang="ru-RU" altLang="ru-RU" dirty="0">
                <a:solidFill>
                  <a:schemeClr val="bg1"/>
                </a:solidFill>
              </a:rPr>
              <a:t>ключевых </a:t>
            </a:r>
            <a:br>
              <a:rPr lang="ru-RU" altLang="ru-RU" dirty="0">
                <a:solidFill>
                  <a:schemeClr val="bg1"/>
                </a:solidFill>
              </a:rPr>
            </a:br>
            <a:r>
              <a:rPr lang="ru-RU" altLang="ru-RU" dirty="0">
                <a:solidFill>
                  <a:schemeClr val="bg1"/>
                </a:solidFill>
              </a:rPr>
              <a:t>бизнес-показателей из любой точки мира</a:t>
            </a:r>
          </a:p>
          <a:p>
            <a:r>
              <a:rPr lang="ru-RU" altLang="ru-RU" dirty="0"/>
              <a:t>Повышение мобильности </a:t>
            </a:r>
            <a:r>
              <a:rPr lang="ru-RU" altLang="ru-RU" dirty="0">
                <a:solidFill>
                  <a:schemeClr val="bg1"/>
                </a:solidFill>
              </a:rPr>
              <a:t>сотрудников</a:t>
            </a:r>
          </a:p>
          <a:p>
            <a:r>
              <a:rPr lang="ru-RU" altLang="ru-RU" dirty="0"/>
              <a:t>Вовлеченность </a:t>
            </a:r>
            <a:r>
              <a:rPr lang="ru-RU" altLang="ru-RU" dirty="0">
                <a:solidFill>
                  <a:schemeClr val="bg1"/>
                </a:solidFill>
              </a:rPr>
              <a:t>партнеров и клиентов</a:t>
            </a:r>
          </a:p>
          <a:p>
            <a:r>
              <a:rPr lang="ru-RU" altLang="ru-RU" dirty="0"/>
              <a:t>Безопасный доступ </a:t>
            </a:r>
            <a:r>
              <a:rPr lang="ru-RU" altLang="ru-RU" dirty="0">
                <a:solidFill>
                  <a:schemeClr val="bg1"/>
                </a:solidFill>
              </a:rPr>
              <a:t>к корпоративным данным с мобильных устройств</a:t>
            </a:r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864000" y="1695201"/>
            <a:ext cx="4770478" cy="31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52000" indent="-252000">
              <a:spcBef>
                <a:spcPts val="12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Режимы работы</a:t>
            </a:r>
          </a:p>
          <a:p>
            <a:pPr marL="252000" lvl="1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400" dirty="0">
                <a:latin typeface="Arial" charset="0"/>
              </a:rPr>
              <a:t>взаимодействует с информационными базами онлайн, офлайн, автономном режиме </a:t>
            </a:r>
            <a:br>
              <a:rPr lang="ru-RU" altLang="ru-RU" sz="1400" dirty="0">
                <a:latin typeface="Arial" charset="0"/>
              </a:rPr>
            </a:br>
            <a:r>
              <a:rPr lang="ru-RU" altLang="ru-RU" sz="1400" dirty="0">
                <a:latin typeface="Arial" charset="0"/>
              </a:rPr>
              <a:t>(с синхронизацией после восстановления связи)</a:t>
            </a:r>
          </a:p>
          <a:p>
            <a:pPr marL="252000" indent="-252000">
              <a:spcBef>
                <a:spcPts val="12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Поддерживает возможности</a:t>
            </a:r>
          </a:p>
          <a:p>
            <a:pPr marL="252000" lvl="1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400" dirty="0" err="1">
                <a:latin typeface="Arial" charset="0"/>
              </a:rPr>
              <a:t>геопозиционирование</a:t>
            </a:r>
            <a:r>
              <a:rPr lang="ru-RU" altLang="ru-RU" sz="1400" dirty="0">
                <a:latin typeface="Arial" charset="0"/>
              </a:rPr>
              <a:t>, карты, фото-видео-аудио запись, звонки-</a:t>
            </a:r>
            <a:r>
              <a:rPr lang="en-US" altLang="ru-RU" sz="1400" dirty="0">
                <a:latin typeface="Arial" charset="0"/>
              </a:rPr>
              <a:t>SMS</a:t>
            </a:r>
            <a:r>
              <a:rPr lang="ru-RU" altLang="ru-RU" sz="1400" dirty="0">
                <a:latin typeface="Arial" charset="0"/>
              </a:rPr>
              <a:t>-почта, календари-контакты, сканирование штрих- и </a:t>
            </a:r>
            <a:r>
              <a:rPr lang="en-US" altLang="ru-RU" sz="1400" dirty="0">
                <a:latin typeface="Arial" charset="0"/>
              </a:rPr>
              <a:t>QR-</a:t>
            </a:r>
            <a:r>
              <a:rPr lang="ru-RU" altLang="ru-RU" sz="1400" dirty="0">
                <a:latin typeface="Arial" charset="0"/>
              </a:rPr>
              <a:t>кодов и др. </a:t>
            </a:r>
          </a:p>
          <a:p>
            <a:pPr marL="252000" indent="-252000">
              <a:spcBef>
                <a:spcPts val="12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Система взаимодействия</a:t>
            </a:r>
          </a:p>
          <a:p>
            <a:pPr marL="252000" lvl="1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400" dirty="0">
                <a:latin typeface="Arial" charset="0"/>
              </a:rPr>
              <a:t>через </a:t>
            </a:r>
            <a:r>
              <a:rPr lang="en-US" altLang="ru-RU" sz="1400" dirty="0">
                <a:latin typeface="Arial" charset="0"/>
              </a:rPr>
              <a:t>PUSH-</a:t>
            </a:r>
            <a:r>
              <a:rPr lang="ru-RU" altLang="ru-RU" sz="1400" dirty="0">
                <a:latin typeface="Arial" charset="0"/>
              </a:rPr>
              <a:t>сообщения </a:t>
            </a:r>
            <a:br>
              <a:rPr lang="ru-RU" altLang="ru-RU" sz="1400" dirty="0">
                <a:latin typeface="Arial" charset="0"/>
              </a:rPr>
            </a:br>
            <a:r>
              <a:rPr lang="ru-RU" altLang="ru-RU" sz="1400" dirty="0">
                <a:latin typeface="Arial" charset="0"/>
              </a:rPr>
              <a:t>с поддержкой </a:t>
            </a:r>
            <a:r>
              <a:rPr lang="ru-RU" altLang="ru-RU" sz="1400" dirty="0" err="1">
                <a:latin typeface="Arial" charset="0"/>
              </a:rPr>
              <a:t>видеозвонков</a:t>
            </a:r>
            <a:endParaRPr lang="ru-RU" altLang="ru-RU" sz="1400" dirty="0">
              <a:latin typeface="Arial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xmlns="" id="{F85EEF31-31FD-CD27-ABA7-3B2F1D07C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268" y="720000"/>
            <a:ext cx="467212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ПРЕИМУЩЕСТВА</a:t>
            </a:r>
          </a:p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И РЕШЕНИЯ</a:t>
            </a:r>
          </a:p>
        </p:txBody>
      </p:sp>
      <p:pic>
        <p:nvPicPr>
          <p:cNvPr id="9" name="Рисунок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7060" y="4509013"/>
            <a:ext cx="728687" cy="112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5747" y="3775948"/>
            <a:ext cx="952154" cy="186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4261" y="4112821"/>
            <a:ext cx="4770478" cy="164735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CCAE1C08-629C-4DCD-9640-BA8E15F8DC97}"/>
              </a:ext>
            </a:extLst>
          </p:cNvPr>
          <p:cNvGrpSpPr/>
          <p:nvPr/>
        </p:nvGrpSpPr>
        <p:grpSpPr>
          <a:xfrm>
            <a:off x="6027331" y="4285229"/>
            <a:ext cx="4557449" cy="1331122"/>
            <a:chOff x="5996817" y="4213221"/>
            <a:chExt cx="4803987" cy="140313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62769" y="4213221"/>
              <a:ext cx="965999" cy="41400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96817" y="4213221"/>
              <a:ext cx="1491619" cy="4140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75244" y="4213221"/>
              <a:ext cx="1485530" cy="4140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96817" y="4707786"/>
              <a:ext cx="1229642" cy="41400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62769" y="4707786"/>
              <a:ext cx="1581851" cy="41400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75244" y="4707786"/>
              <a:ext cx="1402657" cy="41400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96817" y="5202351"/>
              <a:ext cx="961942" cy="41400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62769" y="5202351"/>
              <a:ext cx="1266354" cy="41400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75244" y="5202351"/>
              <a:ext cx="1625560" cy="414000"/>
            </a:xfrm>
            <a:prstGeom prst="rect">
              <a:avLst/>
            </a:prstGeom>
          </p:spPr>
        </p:pic>
      </p:grpSp>
      <p:sp>
        <p:nvSpPr>
          <p:cNvPr id="20" name="Номер слайда 5">
            <a:extLst>
              <a:ext uri="{FF2B5EF4-FFF2-40B4-BE49-F238E27FC236}">
                <a16:creationId xmlns:a16="http://schemas.microsoft.com/office/drawing/2014/main" xmlns="" id="{22907123-7C5F-4E7A-BBCC-D56CC905A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24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3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864000" y="720000"/>
            <a:ext cx="5126139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cap="all" dirty="0">
                <a:solidFill>
                  <a:srgbClr val="4E5557"/>
                </a:solidFill>
                <a:latin typeface="Arial" charset="0"/>
              </a:rPr>
              <a:t>ИНТЕРНЕТ ВЕЩЕЙ (</a:t>
            </a:r>
            <a:r>
              <a:rPr lang="en-US" altLang="ru-RU" sz="2600" b="1" cap="all" dirty="0" err="1">
                <a:solidFill>
                  <a:srgbClr val="4E5557"/>
                </a:solidFill>
                <a:latin typeface="Arial" charset="0"/>
              </a:rPr>
              <a:t>IIoT</a:t>
            </a:r>
            <a:r>
              <a:rPr lang="ru-RU" altLang="ru-RU" sz="2600" b="1" cap="all" dirty="0">
                <a:solidFill>
                  <a:srgbClr val="4E5557"/>
                </a:solidFill>
                <a:latin typeface="Arial" charset="0"/>
              </a:rPr>
              <a:t>)</a:t>
            </a:r>
            <a:r>
              <a:rPr lang="ru-RU" altLang="ru-RU" b="1" cap="all" dirty="0">
                <a:solidFill>
                  <a:srgbClr val="4E5557"/>
                </a:solidFill>
                <a:latin typeface="Arial" charset="0"/>
              </a:rPr>
              <a:t/>
            </a:r>
            <a:br>
              <a:rPr lang="ru-RU" altLang="ru-RU" b="1" cap="all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cap="all" dirty="0">
                <a:solidFill>
                  <a:srgbClr val="868D90"/>
                </a:solidFill>
                <a:latin typeface="Arial" charset="0"/>
              </a:rPr>
              <a:t>И ИДЕНТИФИКАЦИЯ </a:t>
            </a:r>
            <a:r>
              <a:rPr lang="en-US" altLang="ru-RU" sz="2000" b="1" cap="all" dirty="0">
                <a:solidFill>
                  <a:srgbClr val="868D90"/>
                </a:solidFill>
                <a:latin typeface="Arial" charset="0"/>
              </a:rPr>
              <a:t>RFID</a:t>
            </a:r>
            <a:endParaRPr lang="ru-RU" altLang="ru-RU" sz="2000" b="1" cap="all" dirty="0">
              <a:solidFill>
                <a:srgbClr val="868D90"/>
              </a:solidFill>
              <a:latin typeface="Arial" charset="0"/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5976268" y="1764000"/>
            <a:ext cx="4632988" cy="256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Планирование и управление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 </a:t>
            </a:r>
            <a:br>
              <a:rPr lang="ru-RU" altLang="ru-RU" sz="1600" b="1" dirty="0">
                <a:solidFill>
                  <a:schemeClr val="bg1"/>
                </a:solidFill>
                <a:latin typeface="Arial" charset="0"/>
              </a:rPr>
            </a:b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в режиме реального времени </a:t>
            </a:r>
            <a:br>
              <a:rPr lang="ru-RU" altLang="ru-RU" sz="1600" b="1" dirty="0">
                <a:solidFill>
                  <a:schemeClr val="bg1"/>
                </a:solidFill>
                <a:latin typeface="Arial" charset="0"/>
              </a:rPr>
            </a:b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производством, работой оборудования</a:t>
            </a:r>
          </a:p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Сквозной контроль и отслеживание 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маркированных товаров, материалов, продукции, имущества, оборудования и пр.</a:t>
            </a: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 </a:t>
            </a:r>
          </a:p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Построение систем </a:t>
            </a:r>
            <a:r>
              <a:rPr lang="ru-RU" altLang="ru-RU" sz="1600" b="1" dirty="0" err="1">
                <a:solidFill>
                  <a:srgbClr val="FFCC00"/>
                </a:solidFill>
                <a:latin typeface="Arial" charset="0"/>
              </a:rPr>
              <a:t>прослеживаемости</a:t>
            </a: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 </a:t>
            </a:r>
            <a:br>
              <a:rPr lang="ru-RU" altLang="ru-RU" sz="1600" b="1" dirty="0">
                <a:solidFill>
                  <a:srgbClr val="FFCC00"/>
                </a:solidFill>
                <a:latin typeface="Arial" charset="0"/>
              </a:rPr>
            </a:b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в целях контроля наличия и защиты подлинности</a:t>
            </a:r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864000" y="1718310"/>
            <a:ext cx="4752228" cy="37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52000" indent="-252000">
              <a:spcBef>
                <a:spcPts val="12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en-US" altLang="ru-RU" sz="1600" b="1" dirty="0">
                <a:solidFill>
                  <a:srgbClr val="F28104"/>
                </a:solidFill>
                <a:latin typeface="Arial" charset="0"/>
              </a:rPr>
              <a:t>ERP: </a:t>
            </a: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Унифицированная работа </a:t>
            </a:r>
            <a:br>
              <a:rPr lang="ru-RU" altLang="ru-RU" sz="1600" b="1" dirty="0">
                <a:solidFill>
                  <a:srgbClr val="F28104"/>
                </a:solidFill>
                <a:latin typeface="Arial" charset="0"/>
              </a:rPr>
            </a:b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с подключаемым оборудованием</a:t>
            </a:r>
          </a:p>
          <a:p>
            <a:pPr marL="252000" lvl="1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400" dirty="0">
                <a:latin typeface="Arial" charset="0"/>
              </a:rPr>
              <a:t>сканеры штрих-кода, считыватели магнитных карт и </a:t>
            </a:r>
            <a:r>
              <a:rPr lang="en-US" altLang="ru-RU" sz="1400" dirty="0">
                <a:latin typeface="Arial" charset="0"/>
              </a:rPr>
              <a:t>RFID</a:t>
            </a:r>
            <a:r>
              <a:rPr lang="ru-RU" altLang="ru-RU" sz="1400" dirty="0">
                <a:latin typeface="Arial" charset="0"/>
              </a:rPr>
              <a:t>-меток, принтеры этикеток, весы, кассовое оборудование и др.</a:t>
            </a:r>
          </a:p>
          <a:p>
            <a:pPr marL="252000" indent="-252000">
              <a:spcBef>
                <a:spcPts val="12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en-US" altLang="ru-RU" sz="1600" b="1" dirty="0">
                <a:solidFill>
                  <a:srgbClr val="F28104"/>
                </a:solidFill>
                <a:latin typeface="Arial" charset="0"/>
              </a:rPr>
              <a:t>WMS: </a:t>
            </a: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Радио терминалы сбора данных</a:t>
            </a:r>
          </a:p>
          <a:p>
            <a:pPr marL="252000" lvl="1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400" dirty="0">
                <a:latin typeface="Arial" charset="0"/>
              </a:rPr>
              <a:t>все складские операции выполняются </a:t>
            </a:r>
            <a:br>
              <a:rPr lang="ru-RU" altLang="ru-RU" sz="1400" dirty="0">
                <a:latin typeface="Arial" charset="0"/>
              </a:rPr>
            </a:br>
            <a:r>
              <a:rPr lang="ru-RU" altLang="ru-RU" sz="1400" dirty="0">
                <a:latin typeface="Arial" charset="0"/>
              </a:rPr>
              <a:t>с использованием ТСД, система автоматически планирует задачи складской </a:t>
            </a:r>
            <a:r>
              <a:rPr lang="ru-RU" altLang="ru-RU" sz="1400" dirty="0" err="1">
                <a:latin typeface="Arial" charset="0"/>
              </a:rPr>
              <a:t>грузообработки</a:t>
            </a:r>
            <a:endParaRPr lang="ru-RU" altLang="ru-RU" sz="1400" dirty="0">
              <a:latin typeface="Arial" charset="0"/>
            </a:endParaRPr>
          </a:p>
          <a:p>
            <a:pPr marL="216000" indent="-216000">
              <a:spcBef>
                <a:spcPts val="12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600" b="1" dirty="0" smtClean="0">
                <a:solidFill>
                  <a:srgbClr val="F28104"/>
                </a:solidFill>
                <a:latin typeface="Arial" charset="0"/>
              </a:rPr>
              <a:t> </a:t>
            </a:r>
            <a:r>
              <a:rPr lang="en-US" altLang="ru-RU" sz="1600" b="1" dirty="0" smtClean="0">
                <a:solidFill>
                  <a:srgbClr val="F28104"/>
                </a:solidFill>
                <a:latin typeface="Arial" charset="0"/>
              </a:rPr>
              <a:t>RFID-</a:t>
            </a: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идентификация имущества</a:t>
            </a:r>
          </a:p>
          <a:p>
            <a:pPr marL="252000" lvl="1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400" dirty="0">
                <a:latin typeface="Arial" charset="0"/>
              </a:rPr>
              <a:t>выполнение операций с имуществом в реальном времени с применением мобильных технологий </a:t>
            </a:r>
            <a:br>
              <a:rPr lang="ru-RU" altLang="ru-RU" sz="1400" dirty="0">
                <a:latin typeface="Arial" charset="0"/>
              </a:rPr>
            </a:br>
            <a:r>
              <a:rPr lang="ru-RU" altLang="ru-RU" sz="1400" dirty="0">
                <a:latin typeface="Arial" charset="0"/>
              </a:rPr>
              <a:t>и технологий автоматической идентификации (RFID и штрихкодирования)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xmlns="" id="{1412BF23-CFF8-24CB-16E7-824D2DE72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268" y="720000"/>
            <a:ext cx="323932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ПРЕИМУЩЕСТВА</a:t>
            </a:r>
          </a:p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И РЕШЕНИЯ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262" y="4536231"/>
            <a:ext cx="4824534" cy="115212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DDBA08DD-1D88-4E74-9EC9-E2E959BA1857}"/>
              </a:ext>
            </a:extLst>
          </p:cNvPr>
          <p:cNvGrpSpPr/>
          <p:nvPr/>
        </p:nvGrpSpPr>
        <p:grpSpPr>
          <a:xfrm>
            <a:off x="6068913" y="4656351"/>
            <a:ext cx="4495232" cy="911887"/>
            <a:chOff x="6073216" y="4686442"/>
            <a:chExt cx="4584071" cy="92990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3216" y="4686442"/>
              <a:ext cx="2063823" cy="41400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5167" y="5197943"/>
              <a:ext cx="2212120" cy="414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38893" y="4702541"/>
              <a:ext cx="2170363" cy="414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3216" y="5202351"/>
              <a:ext cx="2243015" cy="414000"/>
            </a:xfrm>
            <a:prstGeom prst="rect">
              <a:avLst/>
            </a:prstGeom>
          </p:spPr>
        </p:pic>
      </p:grp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A4511009-E833-4687-BC9A-152FD430B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25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864000" y="720000"/>
            <a:ext cx="512613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cap="all" dirty="0">
                <a:solidFill>
                  <a:srgbClr val="4E5557"/>
                </a:solidFill>
                <a:latin typeface="Arial" charset="0"/>
              </a:rPr>
              <a:t>ЦИФРОВЫЕ ДВОЙНИКИ</a:t>
            </a:r>
            <a:br>
              <a:rPr lang="ru-RU" altLang="ru-RU" sz="2600" b="1" cap="all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cap="all" dirty="0">
                <a:solidFill>
                  <a:srgbClr val="868D90"/>
                </a:solidFill>
                <a:latin typeface="Arial" charset="0"/>
              </a:rPr>
              <a:t>И УПРАВЛЕНИЕ ЖИЗНЕННЫМ ЦИКЛОМ</a:t>
            </a: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5976000" y="1656000"/>
            <a:ext cx="4761973" cy="243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Единое информационное пространство 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жизненного цикла цифрового двойника </a:t>
            </a:r>
            <a:br>
              <a:rPr lang="ru-RU" altLang="ru-RU" sz="1600" b="1" dirty="0">
                <a:solidFill>
                  <a:schemeClr val="bg1"/>
                </a:solidFill>
                <a:latin typeface="Arial" charset="0"/>
              </a:rPr>
            </a:b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для всех участников процесса</a:t>
            </a:r>
          </a:p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Сокращение времени вывода продукта </a:t>
            </a:r>
            <a:br>
              <a:rPr lang="ru-RU" altLang="ru-RU" sz="1600" b="1" dirty="0">
                <a:solidFill>
                  <a:srgbClr val="FFCC00"/>
                </a:solidFill>
                <a:latin typeface="Arial" charset="0"/>
              </a:rPr>
            </a:b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на рынок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 и снижение издержек</a:t>
            </a:r>
            <a:endParaRPr lang="ru-RU" altLang="ru-RU" sz="1600" b="1" dirty="0">
              <a:solidFill>
                <a:srgbClr val="FFCC00"/>
              </a:solidFill>
              <a:latin typeface="Arial" charset="0"/>
            </a:endParaRPr>
          </a:p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Возможность </a:t>
            </a: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моделирования поведения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 физических </a:t>
            </a:r>
            <a:r>
              <a:rPr lang="ru-RU" altLang="ru-RU" sz="1600" b="1" dirty="0">
                <a:solidFill>
                  <a:srgbClr val="FFCC00"/>
                </a:solidFill>
                <a:latin typeface="Arial" charset="0"/>
              </a:rPr>
              <a:t>объектов</a:t>
            </a:r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1348552" y="1979809"/>
            <a:ext cx="4259915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indent="0">
              <a:spcBef>
                <a:spcPts val="1200"/>
              </a:spcBef>
              <a:buClr>
                <a:srgbClr val="F28104"/>
              </a:buClr>
            </a:pP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Промышленность. PLM. </a:t>
            </a:r>
            <a:br>
              <a:rPr lang="ru-RU" altLang="ru-RU" sz="1600" b="1" dirty="0">
                <a:solidFill>
                  <a:srgbClr val="F28104"/>
                </a:solidFill>
                <a:latin typeface="Arial" charset="0"/>
              </a:rPr>
            </a:b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От идеи до продукта</a:t>
            </a:r>
          </a:p>
          <a:p>
            <a:pPr marL="0" lvl="1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200" dirty="0">
                <a:latin typeface="Arial" charset="0"/>
              </a:rPr>
              <a:t>Управление информацией об изделии на протяжении его жизненного цикла от создания концепции изделия </a:t>
            </a:r>
            <a:br>
              <a:rPr lang="ru-RU" altLang="ru-RU" sz="1200" dirty="0">
                <a:latin typeface="Arial" charset="0"/>
              </a:rPr>
            </a:br>
            <a:r>
              <a:rPr lang="ru-RU" altLang="ru-RU" sz="1200" dirty="0">
                <a:latin typeface="Arial" charset="0"/>
              </a:rPr>
              <a:t>и НИОКР до вывода изделия из эксплуатации</a:t>
            </a:r>
            <a:endParaRPr lang="ru-RU" altLang="ru-RU" sz="1200" b="1" dirty="0">
              <a:solidFill>
                <a:srgbClr val="F28104"/>
              </a:solidFill>
              <a:latin typeface="Arial" charset="0"/>
            </a:endParaRPr>
          </a:p>
          <a:p>
            <a:pPr marL="0" indent="0">
              <a:spcBef>
                <a:spcPts val="1200"/>
              </a:spcBef>
              <a:buClr>
                <a:srgbClr val="F28104"/>
              </a:buClr>
            </a:pP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Строительство. </a:t>
            </a:r>
            <a:r>
              <a:rPr lang="en-US" altLang="ru-RU" sz="1600" b="1" dirty="0">
                <a:solidFill>
                  <a:srgbClr val="F28104"/>
                </a:solidFill>
                <a:latin typeface="Arial" charset="0"/>
              </a:rPr>
              <a:t>BIM</a:t>
            </a: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/ТИМ</a:t>
            </a:r>
            <a:r>
              <a:rPr lang="en-US" altLang="ru-RU" sz="1600" b="1" dirty="0">
                <a:solidFill>
                  <a:srgbClr val="F28104"/>
                </a:solidFill>
                <a:latin typeface="Arial" charset="0"/>
              </a:rPr>
              <a:t> 6D</a:t>
            </a: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. </a:t>
            </a:r>
            <a:br>
              <a:rPr lang="ru-RU" altLang="ru-RU" sz="1600" b="1" dirty="0">
                <a:solidFill>
                  <a:srgbClr val="F28104"/>
                </a:solidFill>
                <a:latin typeface="Arial" charset="0"/>
              </a:rPr>
            </a:b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От чертежа до эксплуатации зданий</a:t>
            </a:r>
          </a:p>
          <a:p>
            <a:pPr marL="0" lvl="1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200" dirty="0">
                <a:latin typeface="Arial" charset="0"/>
              </a:rPr>
              <a:t>Интегрированный программный комплекс </a:t>
            </a:r>
            <a:br>
              <a:rPr lang="ru-RU" altLang="ru-RU" sz="1200" dirty="0">
                <a:latin typeface="Arial" charset="0"/>
              </a:rPr>
            </a:br>
            <a:r>
              <a:rPr lang="ru-RU" altLang="ru-RU" sz="1200" dirty="0">
                <a:latin typeface="Arial" charset="0"/>
              </a:rPr>
              <a:t>для цифровизации предприятий строительной отрасли </a:t>
            </a:r>
            <a:br>
              <a:rPr lang="ru-RU" altLang="ru-RU" sz="1200" dirty="0">
                <a:latin typeface="Arial" charset="0"/>
              </a:rPr>
            </a:br>
            <a:r>
              <a:rPr lang="ru-RU" altLang="ru-RU" sz="1200" dirty="0">
                <a:latin typeface="Arial" charset="0"/>
              </a:rPr>
              <a:t>в соответствии с технологией информационного моделирования</a:t>
            </a:r>
          </a:p>
          <a:p>
            <a:pPr marL="0" indent="0">
              <a:spcBef>
                <a:spcPts val="1200"/>
              </a:spcBef>
              <a:buClr>
                <a:srgbClr val="F28104"/>
              </a:buClr>
            </a:pP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АПК. От поля до прилавка</a:t>
            </a:r>
          </a:p>
          <a:p>
            <a:pPr marL="0" lvl="1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200" dirty="0">
                <a:latin typeface="Arial" charset="0"/>
              </a:rPr>
              <a:t>Комплекс решений на базе 1С:</a:t>
            </a:r>
            <a:r>
              <a:rPr lang="en-US" altLang="ru-RU" sz="1200" dirty="0">
                <a:latin typeface="Arial" charset="0"/>
              </a:rPr>
              <a:t>ERP</a:t>
            </a:r>
            <a:r>
              <a:rPr lang="ru-RU" altLang="ru-RU" sz="1200" dirty="0">
                <a:latin typeface="Arial" charset="0"/>
              </a:rPr>
              <a:t> для: </a:t>
            </a:r>
            <a:br>
              <a:rPr lang="ru-RU" altLang="ru-RU" sz="1200" dirty="0">
                <a:latin typeface="Arial" charset="0"/>
              </a:rPr>
            </a:br>
            <a:r>
              <a:rPr lang="ru-RU" altLang="ru-RU" sz="1200" dirty="0">
                <a:latin typeface="Arial" charset="0"/>
              </a:rPr>
              <a:t>С/Х производства, пищевого производства, общественного питания и розницы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xmlns="" id="{6650DDEA-94D2-FC79-4ECF-91CA94C6F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000" y="720000"/>
            <a:ext cx="4761973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ПРЕИМУЩЕСТВА</a:t>
            </a:r>
          </a:p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И РЕШЕНИЯ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023" y="4136686"/>
            <a:ext cx="4825950" cy="155183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D4D950E0-23A1-4A0A-B69C-33B1E6003FA8}"/>
              </a:ext>
            </a:extLst>
          </p:cNvPr>
          <p:cNvGrpSpPr/>
          <p:nvPr/>
        </p:nvGrpSpPr>
        <p:grpSpPr>
          <a:xfrm>
            <a:off x="6055574" y="4242064"/>
            <a:ext cx="4538849" cy="1341075"/>
            <a:chOff x="6029139" y="4226200"/>
            <a:chExt cx="4704945" cy="139015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29139" y="4226200"/>
              <a:ext cx="2063823" cy="41400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9139" y="4716343"/>
              <a:ext cx="2082358" cy="414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29139" y="5202351"/>
              <a:ext cx="978545" cy="414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0524" y="4226200"/>
              <a:ext cx="2099999" cy="41400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80524" y="5202351"/>
              <a:ext cx="2252649" cy="4140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80524" y="4714275"/>
              <a:ext cx="2453560" cy="414000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7A94D5E-0A4C-E5F1-DEC8-19FA39831BA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27"/>
          <a:stretch/>
        </p:blipFill>
        <p:spPr>
          <a:xfrm>
            <a:off x="696578" y="1979809"/>
            <a:ext cx="675563" cy="5760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9E8A59F-6FC3-3386-0135-B93483E69BF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45"/>
          <a:stretch/>
        </p:blipFill>
        <p:spPr>
          <a:xfrm>
            <a:off x="669499" y="4638989"/>
            <a:ext cx="581646" cy="6573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276DD60-D3E7-878C-CE8F-1314AB226D4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04"/>
          <a:stretch/>
        </p:blipFill>
        <p:spPr>
          <a:xfrm>
            <a:off x="741518" y="3186612"/>
            <a:ext cx="609130" cy="648072"/>
          </a:xfrm>
          <a:prstGeom prst="rect">
            <a:avLst/>
          </a:prstGeom>
        </p:spPr>
      </p:pic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xmlns="" id="{24EFC917-6A7B-48C0-90A8-2E07C2140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26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697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864000" y="720000"/>
            <a:ext cx="507015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2600" b="1" cap="all" dirty="0">
                <a:solidFill>
                  <a:srgbClr val="4E5557"/>
                </a:solidFill>
                <a:latin typeface="Arial" charset="0"/>
              </a:rPr>
              <a:t>VR/AR</a:t>
            </a:r>
            <a:r>
              <a:rPr lang="ru-RU" altLang="ru-RU" b="1" cap="all" dirty="0">
                <a:solidFill>
                  <a:srgbClr val="4E5557"/>
                </a:solidFill>
                <a:latin typeface="Arial" charset="0"/>
              </a:rPr>
              <a:t/>
            </a:r>
            <a:br>
              <a:rPr lang="ru-RU" altLang="ru-RU" b="1" cap="all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cap="all" dirty="0">
                <a:solidFill>
                  <a:srgbClr val="868D90"/>
                </a:solidFill>
                <a:latin typeface="Arial" charset="0"/>
              </a:rPr>
              <a:t>и </a:t>
            </a:r>
            <a:r>
              <a:rPr lang="en-US" altLang="ru-RU" sz="2000" b="1" cap="all" dirty="0">
                <a:solidFill>
                  <a:srgbClr val="868D90"/>
                </a:solidFill>
                <a:latin typeface="Arial" charset="0"/>
              </a:rPr>
              <a:t>3D-</a:t>
            </a:r>
            <a:r>
              <a:rPr lang="ru-RU" altLang="ru-RU" sz="2000" b="1" cap="all" dirty="0">
                <a:solidFill>
                  <a:srgbClr val="868D90"/>
                </a:solidFill>
                <a:latin typeface="Arial" charset="0"/>
              </a:rPr>
              <a:t>визуализация</a:t>
            </a: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8928596" y="2011440"/>
            <a:ext cx="1958749" cy="101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Визуализация и контроль сложных 3D-объектов </a:t>
            </a:r>
            <a:r>
              <a:rPr lang="ru-RU" altLang="ru-RU" sz="1400" b="1" dirty="0">
                <a:solidFill>
                  <a:srgbClr val="FFCC00"/>
                </a:solidFill>
                <a:latin typeface="Arial" charset="0"/>
              </a:rPr>
              <a:t>(цифровые двойники и др.) </a:t>
            </a:r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872094" y="1666559"/>
            <a:ext cx="4888150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52000" indent="-252000">
              <a:spcBef>
                <a:spcPts val="12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1С:PDM Управление инженерными данными 4 (PLM)</a:t>
            </a:r>
          </a:p>
          <a:p>
            <a:pPr marL="252000" lvl="1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400" b="1" dirty="0">
                <a:latin typeface="Arial" charset="0"/>
              </a:rPr>
              <a:t>Интеграция с </a:t>
            </a:r>
            <a:r>
              <a:rPr lang="en-US" altLang="ru-RU" sz="1400" b="1" dirty="0">
                <a:latin typeface="Arial" charset="0"/>
              </a:rPr>
              <a:t>CAD-</a:t>
            </a:r>
            <a:r>
              <a:rPr lang="ru-RU" altLang="ru-RU" sz="1400" b="1" dirty="0">
                <a:latin typeface="Arial" charset="0"/>
              </a:rPr>
              <a:t>системами </a:t>
            </a:r>
            <a:r>
              <a:rPr lang="ru-RU" altLang="ru-RU" sz="1400" dirty="0">
                <a:latin typeface="Arial" charset="0"/>
              </a:rPr>
              <a:t>автоматическое построение структуры изделия со всей входящей конструкторской документацией и 3D-визуализацией</a:t>
            </a:r>
          </a:p>
          <a:p>
            <a:pPr marL="252000" indent="-252000">
              <a:spcBef>
                <a:spcPts val="1200"/>
              </a:spcBef>
              <a:buClr>
                <a:srgbClr val="F28104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F28104"/>
                </a:solidFill>
                <a:latin typeface="Arial" charset="0"/>
              </a:rPr>
              <a:t>Программный комплекс «1С:</a:t>
            </a:r>
            <a:r>
              <a:rPr lang="en-US" altLang="ru-RU" sz="1600" b="1" dirty="0">
                <a:solidFill>
                  <a:srgbClr val="F28104"/>
                </a:solidFill>
                <a:latin typeface="Arial" charset="0"/>
              </a:rPr>
              <a:t>BIM 6D»</a:t>
            </a:r>
            <a:endParaRPr lang="ru-RU" altLang="ru-RU" sz="1600" b="1" dirty="0">
              <a:solidFill>
                <a:srgbClr val="F28104"/>
              </a:solidFill>
              <a:latin typeface="Arial" charset="0"/>
            </a:endParaRPr>
          </a:p>
          <a:p>
            <a:pPr marL="252000" lvl="1" indent="0">
              <a:spcBef>
                <a:spcPts val="600"/>
              </a:spcBef>
              <a:buClr>
                <a:srgbClr val="F28104"/>
              </a:buClr>
            </a:pPr>
            <a:r>
              <a:rPr lang="ru-RU" altLang="ru-RU" sz="1400" b="1" dirty="0">
                <a:latin typeface="Arial" charset="0"/>
              </a:rPr>
              <a:t>Интерактивное </a:t>
            </a:r>
            <a:r>
              <a:rPr lang="ru-RU" altLang="ru-RU" sz="1400" b="1" dirty="0" err="1">
                <a:latin typeface="Arial" charset="0"/>
              </a:rPr>
              <a:t>осмечивание</a:t>
            </a:r>
            <a:r>
              <a:rPr lang="ru-RU" altLang="ru-RU" sz="1400" b="1" dirty="0">
                <a:latin typeface="Arial" charset="0"/>
              </a:rPr>
              <a:t> на 3D сцене </a:t>
            </a:r>
            <a:r>
              <a:rPr lang="ru-RU" altLang="ru-RU" sz="1400" dirty="0">
                <a:latin typeface="Arial" charset="0"/>
              </a:rPr>
              <a:t>назначение расценок всем объектам информационной модели здания, и получение сметных расчетов в считанные минуты</a:t>
            </a:r>
          </a:p>
          <a:p>
            <a:pPr marL="252000" lvl="1" indent="0">
              <a:spcBef>
                <a:spcPts val="600"/>
              </a:spcBef>
              <a:buClr>
                <a:srgbClr val="F28104"/>
              </a:buClr>
            </a:pPr>
            <a:r>
              <a:rPr lang="en-US" altLang="ru-RU" sz="1400" b="1" dirty="0">
                <a:latin typeface="Arial" charset="0"/>
              </a:rPr>
              <a:t>3D-</a:t>
            </a:r>
            <a:r>
              <a:rPr lang="ru-RU" altLang="ru-RU" sz="1400" b="1" dirty="0">
                <a:latin typeface="Arial" charset="0"/>
              </a:rPr>
              <a:t>визуализация объектов недвижимости </a:t>
            </a:r>
            <a:r>
              <a:rPr lang="ru-RU" altLang="ru-RU" sz="1400" dirty="0">
                <a:latin typeface="Arial" charset="0"/>
              </a:rPr>
              <a:t>использование информационных моделей зданий для управления помещениями и инженерными системами, поддерживает публикацию и работу </a:t>
            </a:r>
            <a:br>
              <a:rPr lang="ru-RU" altLang="ru-RU" sz="1400" dirty="0">
                <a:latin typeface="Arial" charset="0"/>
              </a:rPr>
            </a:br>
            <a:r>
              <a:rPr lang="ru-RU" altLang="ru-RU" sz="1400" dirty="0">
                <a:latin typeface="Arial" charset="0"/>
              </a:rPr>
              <a:t>с 3D-моделями на сайте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xmlns="" id="{5C0D019A-8220-2AB0-5B61-C2BDC30F0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000" y="720000"/>
            <a:ext cx="338437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ПРЕИМУЩЕСТВА</a:t>
            </a:r>
          </a:p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И ПРИМЕРЫ</a:t>
            </a:r>
          </a:p>
        </p:txBody>
      </p:sp>
      <p:pic>
        <p:nvPicPr>
          <p:cNvPr id="2051" name="Picture 3" descr="Z:\Transfer\agri\Анимация PLM-BIM\image4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66" y="3774795"/>
            <a:ext cx="2541522" cy="180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73" y="1694547"/>
            <a:ext cx="2847515" cy="154963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6C531952-E2FD-2D04-DBD7-F044B8616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4260" y="3243857"/>
            <a:ext cx="3744416" cy="57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Повышение производительности работ и качества продукции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5C4C6ECB-598A-AF29-CE91-95F1D6CA7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4260" y="3880150"/>
            <a:ext cx="2091612" cy="159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008"/>
              </a:spcBef>
              <a:buClr>
                <a:srgbClr val="5F5F5F"/>
              </a:buClr>
              <a:buSzPct val="100000"/>
            </a:pP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Ускорение</a:t>
            </a:r>
            <a:r>
              <a:rPr lang="ru-RU" altLang="ru-RU" sz="1400" b="1" dirty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запуска новых изделий </a:t>
            </a:r>
            <a:br>
              <a:rPr lang="ru-RU" altLang="ru-RU" sz="1400" b="1" dirty="0">
                <a:solidFill>
                  <a:schemeClr val="bg1"/>
                </a:solidFill>
                <a:latin typeface="Arial" charset="0"/>
              </a:rPr>
            </a:br>
            <a:r>
              <a:rPr lang="ru-RU" altLang="ru-RU" sz="1400" b="1" dirty="0">
                <a:solidFill>
                  <a:srgbClr val="FFCC00"/>
                </a:solidFill>
                <a:latin typeface="Arial" charset="0"/>
              </a:rPr>
              <a:t>с использованием устройств виртуальной / дополненной реальности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2733B630-3641-44BD-AE5F-70B357DDD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27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5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4"/>
          <p:cNvSpPr>
            <a:spLocks noGrp="1"/>
          </p:cNvSpPr>
          <p:nvPr>
            <p:ph type="title"/>
          </p:nvPr>
        </p:nvSpPr>
        <p:spPr>
          <a:xfrm>
            <a:off x="5670242" y="1950162"/>
            <a:ext cx="5534149" cy="2987869"/>
          </a:xfrm>
        </p:spPr>
        <p:txBody>
          <a:bodyPr/>
          <a:lstStyle/>
          <a:p>
            <a:pPr>
              <a:defRPr/>
            </a:pP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Спасибо за внимание!</a:t>
            </a:r>
            <a:b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 на все вопросы ответил?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не все слайды успел показать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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Спрашивайте сегодня, пишите в почту – обязательно ответим!</a:t>
            </a:r>
            <a:r>
              <a:rPr sz="2016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sz="2016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sz="2016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5670242" y="4994009"/>
            <a:ext cx="3718100" cy="148848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2016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Алексей Нестеров</a:t>
            </a:r>
          </a:p>
          <a:p>
            <a:pPr>
              <a:defRPr/>
            </a:pPr>
            <a:r>
              <a:rPr lang="ru-RU" altLang="ru-RU" sz="1764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Директор по </a:t>
            </a:r>
            <a:r>
              <a:rPr lang="en-US" altLang="ru-RU" sz="1764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ERP-</a:t>
            </a:r>
            <a:r>
              <a:rPr lang="ru-RU" altLang="ru-RU" sz="1764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решениям</a:t>
            </a:r>
          </a:p>
          <a:p>
            <a:pPr>
              <a:defRPr/>
            </a:pPr>
            <a:endParaRPr lang="ru-RU" altLang="ru-RU" sz="1764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en-US" alt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solutions@1c.ru</a:t>
            </a:r>
          </a:p>
          <a:p>
            <a:pPr>
              <a:defRPr/>
            </a:pPr>
            <a:endParaRPr lang="ru-RU" altLang="ru-RU" sz="1764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4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864000" y="720000"/>
            <a:ext cx="6622179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НА ЧТО ПЕРЕХОДИТЬ </a:t>
            </a:r>
            <a:r>
              <a:rPr lang="en-US" altLang="ru-RU" sz="2600" b="1" dirty="0">
                <a:solidFill>
                  <a:srgbClr val="4E5557"/>
                </a:solidFill>
                <a:latin typeface="Arial" charset="0"/>
              </a:rPr>
              <a:t>–</a:t>
            </a:r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 </a:t>
            </a:r>
            <a:r>
              <a:rPr lang="en-US" altLang="ru-RU" sz="2400" b="1" dirty="0">
                <a:solidFill>
                  <a:srgbClr val="687174"/>
                </a:solidFill>
                <a:latin typeface="Arial" charset="0"/>
              </a:rPr>
              <a:t/>
            </a:r>
            <a:br>
              <a:rPr lang="en-US" altLang="ru-RU" sz="2400" b="1" dirty="0">
                <a:solidFill>
                  <a:srgbClr val="687174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КАКИЕ ВАРИАНТЫ? </a:t>
            </a:r>
          </a:p>
        </p:txBody>
      </p:sp>
      <p:graphicFrame>
        <p:nvGraphicFramePr>
          <p:cNvPr id="10" name="Таблица 3"/>
          <p:cNvGraphicFramePr>
            <a:graphicFrameLocks noGrp="1"/>
          </p:cNvGraphicFramePr>
          <p:nvPr/>
        </p:nvGraphicFramePr>
        <p:xfrm>
          <a:off x="952115" y="3030082"/>
          <a:ext cx="2630071" cy="2596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3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0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20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233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ru-RU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Vendor</a:t>
                      </a:r>
                      <a:endParaRPr lang="ru-RU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 (%)</a:t>
                      </a:r>
                      <a:endParaRPr lang="ru-RU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2977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15261" marR="115261" marT="57570" marB="5757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261" marR="115261" marT="57570" marB="5757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44,7</a:t>
                      </a:r>
                      <a:endParaRPr lang="ru-RU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261" marR="115261" marT="57570" marB="5757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2578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42,2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668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kern="1200" baseline="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Galaktika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935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Microsoft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668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Oracle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145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Infor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261" marR="115261" marT="57570" marB="5757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13349" name="Группа 1"/>
          <p:cNvGrpSpPr>
            <a:grpSpLocks/>
          </p:cNvGrpSpPr>
          <p:nvPr/>
        </p:nvGrpSpPr>
        <p:grpSpPr bwMode="auto">
          <a:xfrm>
            <a:off x="3720189" y="2934080"/>
            <a:ext cx="3672099" cy="2658071"/>
            <a:chOff x="3168650" y="2549755"/>
            <a:chExt cx="2495550" cy="1805444"/>
          </a:xfrm>
        </p:grpSpPr>
        <p:graphicFrame>
          <p:nvGraphicFramePr>
            <p:cNvPr id="13358" name="Диаграмма 1"/>
            <p:cNvGraphicFramePr>
              <a:graphicFrameLocks/>
            </p:cNvGraphicFramePr>
            <p:nvPr/>
          </p:nvGraphicFramePr>
          <p:xfrm>
            <a:off x="3168650" y="2549755"/>
            <a:ext cx="2495550" cy="18054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2" name="Chart" r:id="rId4" imgW="4857795" imgH="3514785" progId="Excel.Chart.8">
                    <p:embed/>
                  </p:oleObj>
                </mc:Choice>
                <mc:Fallback>
                  <p:oleObj name="Chart" r:id="rId4" imgW="4857795" imgH="3514785" progId="Excel.Chart.8">
                    <p:embed/>
                    <p:pic>
                      <p:nvPicPr>
                        <p:cNvPr id="0" name="Диаграмма 1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650" y="2549755"/>
                          <a:ext cx="2495550" cy="1805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3359" name="Рисунок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211513"/>
              <a:ext cx="454025" cy="25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50" name="Группа 1"/>
          <p:cNvGrpSpPr>
            <a:grpSpLocks/>
          </p:cNvGrpSpPr>
          <p:nvPr/>
        </p:nvGrpSpPr>
        <p:grpSpPr bwMode="auto">
          <a:xfrm>
            <a:off x="7012278" y="2758075"/>
            <a:ext cx="3738102" cy="2992081"/>
            <a:chOff x="5565775" y="2189163"/>
            <a:chExt cx="2967038" cy="2374900"/>
          </a:xfrm>
        </p:grpSpPr>
        <p:graphicFrame>
          <p:nvGraphicFramePr>
            <p:cNvPr id="13356" name="Диаграмма 2"/>
            <p:cNvGraphicFramePr>
              <a:graphicFrameLocks/>
            </p:cNvGraphicFramePr>
            <p:nvPr/>
          </p:nvGraphicFramePr>
          <p:xfrm>
            <a:off x="5565775" y="2189163"/>
            <a:ext cx="2967038" cy="2374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3" name="Chart" r:id="rId7" imgW="4457610" imgH="3562456" progId="Excel.Chart.8">
                    <p:embed/>
                  </p:oleObj>
                </mc:Choice>
                <mc:Fallback>
                  <p:oleObj name="Chart" r:id="rId7" imgW="4457610" imgH="3562456" progId="Excel.Chart.8">
                    <p:embed/>
                    <p:pic>
                      <p:nvPicPr>
                        <p:cNvPr id="0" name="Диаграмма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65775" y="2189163"/>
                          <a:ext cx="2967038" cy="2374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3357" name="Рисунок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084" y="2592000"/>
              <a:ext cx="247102" cy="138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51" name="Рисунок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39" y="3558096"/>
            <a:ext cx="272007" cy="15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52" name="Text Box 4"/>
          <p:cNvSpPr txBox="1">
            <a:spLocks noChangeArrowheads="1"/>
          </p:cNvSpPr>
          <p:nvPr/>
        </p:nvSpPr>
        <p:spPr bwMode="auto">
          <a:xfrm>
            <a:off x="952115" y="1788049"/>
            <a:ext cx="263007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400" b="1" dirty="0">
                <a:solidFill>
                  <a:srgbClr val="000000"/>
                </a:solidFill>
                <a:latin typeface="Arial" charset="0"/>
              </a:rPr>
              <a:t>IDC. </a:t>
            </a:r>
            <a:r>
              <a:rPr lang="ru-RU" altLang="ru-RU" sz="1400" dirty="0" err="1">
                <a:solidFill>
                  <a:srgbClr val="000000"/>
                </a:solidFill>
                <a:latin typeface="Arial" charset="0"/>
              </a:rPr>
              <a:t>Russia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altLang="ru-RU" sz="1400" b="1" dirty="0" err="1">
                <a:solidFill>
                  <a:srgbClr val="000000"/>
                </a:solidFill>
                <a:latin typeface="Arial" charset="0"/>
              </a:rPr>
              <a:t>Enterprise</a:t>
            </a:r>
            <a:r>
              <a:rPr lang="ru-RU" altLang="ru-RU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altLang="ru-RU" sz="1400" b="1" dirty="0" err="1">
                <a:solidFill>
                  <a:srgbClr val="000000"/>
                </a:solidFill>
                <a:latin typeface="Arial" charset="0"/>
              </a:rPr>
              <a:t>Resource</a:t>
            </a:r>
            <a:r>
              <a:rPr lang="ru-RU" altLang="ru-RU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altLang="ru-RU" sz="1400" b="1" dirty="0" err="1">
                <a:solidFill>
                  <a:srgbClr val="000000"/>
                </a:solidFill>
                <a:latin typeface="Arial" charset="0"/>
              </a:rPr>
              <a:t>Management</a:t>
            </a:r>
            <a:r>
              <a:rPr lang="ru-RU" altLang="ru-RU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altLang="ru-RU" sz="1400" b="1" dirty="0" err="1">
                <a:solidFill>
                  <a:srgbClr val="000000"/>
                </a:solidFill>
                <a:latin typeface="Arial" charset="0"/>
              </a:rPr>
              <a:t>Software</a:t>
            </a:r>
            <a:r>
              <a:rPr lang="ru-RU" altLang="ru-RU" sz="1400" b="1" dirty="0">
                <a:solidFill>
                  <a:srgbClr val="000000"/>
                </a:solidFill>
                <a:latin typeface="Arial" charset="0"/>
              </a:rPr>
              <a:t> 2020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altLang="ru-RU" sz="1400" dirty="0" err="1">
                <a:solidFill>
                  <a:srgbClr val="000000"/>
                </a:solidFill>
                <a:latin typeface="Arial" charset="0"/>
              </a:rPr>
              <a:t>License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altLang="ru-RU" sz="1400" dirty="0" err="1">
                <a:solidFill>
                  <a:srgbClr val="000000"/>
                </a:solidFill>
                <a:latin typeface="Arial" charset="0"/>
              </a:rPr>
              <a:t>and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altLang="ru-RU" sz="1400" dirty="0" err="1">
                <a:solidFill>
                  <a:srgbClr val="000000"/>
                </a:solidFill>
                <a:latin typeface="Arial" charset="0"/>
              </a:rPr>
              <a:t>Maintenance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altLang="ru-RU" sz="1400" dirty="0" err="1">
                <a:solidFill>
                  <a:srgbClr val="000000"/>
                </a:solidFill>
                <a:latin typeface="Arial" charset="0"/>
              </a:rPr>
              <a:t>Revenue</a:t>
            </a:r>
            <a:endParaRPr lang="ru-RU" altLang="ru-RU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53" name="Text Box 4"/>
          <p:cNvSpPr txBox="1">
            <a:spLocks noChangeArrowheads="1"/>
          </p:cNvSpPr>
          <p:nvPr/>
        </p:nvSpPr>
        <p:spPr bwMode="auto">
          <a:xfrm>
            <a:off x="7256285" y="1788048"/>
            <a:ext cx="32220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1260"/>
              </a:spcBef>
            </a:pPr>
            <a:r>
              <a:rPr lang="en-US" altLang="ru-RU" sz="1400" b="1" dirty="0" err="1">
                <a:latin typeface="Arial" charset="0"/>
              </a:rPr>
              <a:t>CNews</a:t>
            </a:r>
            <a:r>
              <a:rPr lang="en-US" altLang="ru-RU" sz="1400" b="1" dirty="0">
                <a:latin typeface="Arial" charset="0"/>
              </a:rPr>
              <a:t>. </a:t>
            </a:r>
            <a:r>
              <a:rPr lang="ru-RU" altLang="ru-RU" sz="1400" b="1" dirty="0">
                <a:latin typeface="Arial" charset="0"/>
              </a:rPr>
              <a:t/>
            </a:r>
            <a:br>
              <a:rPr lang="ru-RU" altLang="ru-RU" sz="1400" b="1" dirty="0">
                <a:latin typeface="Arial" charset="0"/>
              </a:rPr>
            </a:br>
            <a:r>
              <a:rPr lang="ru-RU" altLang="ru-RU" sz="1400" b="1" dirty="0">
                <a:latin typeface="Arial" charset="0"/>
              </a:rPr>
              <a:t>Рейтинг </a:t>
            </a:r>
            <a:r>
              <a:rPr lang="en-US" altLang="ru-RU" sz="1400" b="1" dirty="0">
                <a:latin typeface="Arial" charset="0"/>
              </a:rPr>
              <a:t>ERP-</a:t>
            </a:r>
            <a:r>
              <a:rPr lang="ru-RU" altLang="ru-RU" sz="1400" b="1" dirty="0">
                <a:latin typeface="Arial" charset="0"/>
              </a:rPr>
              <a:t>систем 2022</a:t>
            </a:r>
          </a:p>
        </p:txBody>
      </p:sp>
      <p:sp>
        <p:nvSpPr>
          <p:cNvPr id="13354" name="TextBox 1"/>
          <p:cNvSpPr txBox="1">
            <a:spLocks noChangeArrowheads="1"/>
          </p:cNvSpPr>
          <p:nvPr/>
        </p:nvSpPr>
        <p:spPr bwMode="auto">
          <a:xfrm>
            <a:off x="3900194" y="1727919"/>
            <a:ext cx="322820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400" b="1" dirty="0" err="1">
                <a:latin typeface="Arial" charset="0"/>
              </a:rPr>
              <a:t>TAdviser</a:t>
            </a:r>
            <a:r>
              <a:rPr lang="ru-RU" altLang="ru-RU" sz="1400" b="1" dirty="0">
                <a:latin typeface="Arial" charset="0"/>
              </a:rPr>
              <a:t>. </a:t>
            </a:r>
            <a:r>
              <a:rPr lang="ru-RU" altLang="ru-RU" sz="1400" dirty="0">
                <a:latin typeface="Arial" charset="0"/>
              </a:rPr>
              <a:t>Декабрь </a:t>
            </a:r>
            <a:r>
              <a:rPr lang="ru-RU" altLang="ru-RU" sz="1400" b="1" dirty="0">
                <a:latin typeface="Arial" charset="0"/>
              </a:rPr>
              <a:t>2020</a:t>
            </a:r>
            <a:r>
              <a:rPr lang="ru-RU" altLang="ru-RU" sz="1400" dirty="0">
                <a:latin typeface="Arial" charset="0"/>
              </a:rPr>
              <a:t> года</a:t>
            </a:r>
          </a:p>
          <a:p>
            <a:pPr algn="ctr"/>
            <a:r>
              <a:rPr lang="ru-RU" altLang="ru-RU" sz="1400" b="1" dirty="0" err="1">
                <a:latin typeface="Arial" charset="0"/>
              </a:rPr>
              <a:t>Вендоры</a:t>
            </a:r>
            <a:r>
              <a:rPr lang="ru-RU" altLang="ru-RU" sz="1400" b="1" dirty="0">
                <a:latin typeface="Arial" charset="0"/>
              </a:rPr>
              <a:t> ERP-систем, лидирующие </a:t>
            </a:r>
            <a:br>
              <a:rPr lang="ru-RU" altLang="ru-RU" sz="1400" b="1" dirty="0">
                <a:latin typeface="Arial" charset="0"/>
              </a:rPr>
            </a:br>
            <a:r>
              <a:rPr lang="ru-RU" altLang="ru-RU" sz="1400" b="1" dirty="0">
                <a:latin typeface="Arial" charset="0"/>
              </a:rPr>
              <a:t>на российском рынке</a:t>
            </a:r>
            <a:r>
              <a:rPr lang="ru-RU" altLang="ru-RU" sz="1400" dirty="0">
                <a:latin typeface="Arial" charset="0"/>
              </a:rPr>
              <a:t> </a:t>
            </a:r>
            <a:r>
              <a:rPr lang="en-US" altLang="ru-RU" sz="1400" dirty="0">
                <a:latin typeface="Arial" charset="0"/>
              </a:rPr>
              <a:t/>
            </a:r>
            <a:br>
              <a:rPr lang="en-US" altLang="ru-RU" sz="1400" dirty="0">
                <a:latin typeface="Arial" charset="0"/>
              </a:rPr>
            </a:br>
            <a:r>
              <a:rPr lang="ru-RU" altLang="ru-RU" sz="1400" dirty="0">
                <a:latin typeface="Arial" charset="0"/>
              </a:rPr>
              <a:t>по количеству реализованных проектов</a:t>
            </a: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xmlns="" id="{2D10CB64-C43F-4262-95EF-440B8707D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3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1472867"/>
              </p:ext>
            </p:extLst>
          </p:nvPr>
        </p:nvGraphicFramePr>
        <p:xfrm>
          <a:off x="18088" y="1590043"/>
          <a:ext cx="10396282" cy="4216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864000" y="720000"/>
            <a:ext cx="7846213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КРИТЕРИИ ВЫБОРА </a:t>
            </a:r>
            <a:r>
              <a:rPr lang="ru-RU" altLang="ru-RU" sz="3024" b="1" dirty="0">
                <a:solidFill>
                  <a:srgbClr val="687174"/>
                </a:solidFill>
                <a:latin typeface="Arial" charset="0"/>
              </a:rPr>
              <a:t/>
            </a:r>
            <a:br>
              <a:rPr lang="ru-RU" altLang="ru-RU" sz="3024" b="1" dirty="0">
                <a:solidFill>
                  <a:srgbClr val="687174"/>
                </a:solidFill>
                <a:latin typeface="Arial" charset="0"/>
              </a:rPr>
            </a:br>
            <a:r>
              <a:rPr lang="en-US" altLang="ru-RU" sz="2000" b="1" dirty="0">
                <a:solidFill>
                  <a:srgbClr val="868D90"/>
                </a:solidFill>
                <a:latin typeface="Arial" charset="0"/>
              </a:rPr>
              <a:t>ERP-</a:t>
            </a: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СИСТЕМ</a:t>
            </a:r>
          </a:p>
        </p:txBody>
      </p:sp>
      <p:sp>
        <p:nvSpPr>
          <p:cNvPr id="15365" name="Прямоугольник 6"/>
          <p:cNvSpPr>
            <a:spLocks noChangeArrowheads="1"/>
          </p:cNvSpPr>
          <p:nvPr/>
        </p:nvSpPr>
        <p:spPr bwMode="auto">
          <a:xfrm>
            <a:off x="4608116" y="968444"/>
            <a:ext cx="45082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altLang="ru-RU" sz="1400" b="1" dirty="0">
                <a:latin typeface="Arial" charset="0"/>
              </a:rPr>
              <a:t>Какие аргументы были решающими</a:t>
            </a:r>
            <a:r>
              <a:rPr lang="en-US" altLang="ru-RU" sz="1400" b="1" dirty="0">
                <a:latin typeface="Arial" charset="0"/>
              </a:rPr>
              <a:t/>
            </a:r>
            <a:br>
              <a:rPr lang="en-US" altLang="ru-RU" sz="1400" b="1" dirty="0">
                <a:latin typeface="Arial" charset="0"/>
              </a:rPr>
            </a:br>
            <a:r>
              <a:rPr lang="ru-RU" altLang="ru-RU" sz="1400" b="1" dirty="0">
                <a:latin typeface="Arial" charset="0"/>
              </a:rPr>
              <a:t>в пользу выбора решения 1С?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668269" y="5262143"/>
            <a:ext cx="3990108" cy="40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/>
            <a:r>
              <a:rPr lang="ru-RU" altLang="ru-RU" sz="1000" dirty="0">
                <a:latin typeface="Arial" charset="0"/>
              </a:rPr>
              <a:t>Данные партнеров 1С ЦК </a:t>
            </a:r>
            <a:r>
              <a:rPr lang="en-US" altLang="ru-RU" sz="1000" dirty="0">
                <a:latin typeface="Arial" charset="0"/>
              </a:rPr>
              <a:t>ERP</a:t>
            </a:r>
            <a:r>
              <a:rPr lang="ru-RU" altLang="ru-RU" sz="1000" dirty="0">
                <a:latin typeface="Arial" charset="0"/>
              </a:rPr>
              <a:t> из РФ по 216 столкновениям с зарубежными конкурентами с 01.01.2020 по 31.12.2022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12C772F4-F654-4EA0-8137-DC5C3050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4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734" y="2122474"/>
            <a:ext cx="2670451" cy="349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864000" y="720000"/>
            <a:ext cx="7846213" cy="8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1С:ПРЕДПРИЯТИЕ </a:t>
            </a:r>
            <a:r>
              <a:rPr lang="ru-RU" altLang="ru-RU" sz="3024" b="1" dirty="0">
                <a:solidFill>
                  <a:srgbClr val="687174"/>
                </a:solidFill>
                <a:latin typeface="Arial" charset="0"/>
              </a:rPr>
              <a:t/>
            </a:r>
            <a:br>
              <a:rPr lang="ru-RU" altLang="ru-RU" sz="3024" b="1" dirty="0">
                <a:solidFill>
                  <a:srgbClr val="687174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СИСТЕМА ПРОГРАММ, ПРОДАЖИ В РАБОЧИХ МЕСТАХ</a:t>
            </a:r>
          </a:p>
        </p:txBody>
      </p:sp>
      <p:sp>
        <p:nvSpPr>
          <p:cNvPr id="21510" name="AutoShape 16"/>
          <p:cNvSpPr>
            <a:spLocks noChangeArrowheads="1"/>
          </p:cNvSpPr>
          <p:nvPr/>
        </p:nvSpPr>
        <p:spPr bwMode="auto">
          <a:xfrm rot="16200000">
            <a:off x="272698" y="2926382"/>
            <a:ext cx="2544193" cy="291280"/>
          </a:xfrm>
          <a:prstGeom prst="roundRect">
            <a:avLst>
              <a:gd name="adj" fmla="val 0"/>
            </a:avLst>
          </a:prstGeom>
          <a:solidFill>
            <a:srgbClr val="FFDD00"/>
          </a:solidFill>
          <a:ln w="1270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89905" tIns="90000" rIns="89905" bIns="54000" anchor="ctr">
            <a:spAutoFit/>
          </a:bodyPr>
          <a:lstStyle>
            <a:lvl1pPr marL="381000" indent="-3810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7338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5000"/>
              </a:lnSpc>
              <a:spcBef>
                <a:spcPct val="50000"/>
              </a:spcBef>
              <a:buClrTx/>
              <a:buSzPct val="120000"/>
              <a:buFont typeface="Arial" panose="020B0604020202020204" pitchFamily="34" charset="0"/>
              <a:buNone/>
              <a:defRPr/>
            </a:pPr>
            <a:r>
              <a:rPr lang="en-US" altLang="ru-RU" sz="1400" dirty="0"/>
              <a:t>1C</a:t>
            </a:r>
            <a:r>
              <a:rPr lang="ru-RU" altLang="ru-RU" sz="1400" dirty="0"/>
              <a:t>:</a:t>
            </a:r>
            <a:r>
              <a:rPr lang="en-US" altLang="ru-RU" sz="1400" dirty="0"/>
              <a:t>ERP</a:t>
            </a:r>
            <a:endParaRPr lang="ru-RU" altLang="ru-RU" sz="1400" dirty="0"/>
          </a:p>
        </p:txBody>
      </p:sp>
      <p:sp>
        <p:nvSpPr>
          <p:cNvPr id="21511" name="AutoShape 18"/>
          <p:cNvSpPr>
            <a:spLocks noChangeArrowheads="1"/>
          </p:cNvSpPr>
          <p:nvPr/>
        </p:nvSpPr>
        <p:spPr bwMode="auto">
          <a:xfrm rot="16200000">
            <a:off x="702616" y="2930044"/>
            <a:ext cx="2544193" cy="283958"/>
          </a:xfrm>
          <a:prstGeom prst="roundRect">
            <a:avLst>
              <a:gd name="adj" fmla="val 0"/>
            </a:avLst>
          </a:prstGeom>
          <a:solidFill>
            <a:srgbClr val="FFDD00"/>
          </a:solidFill>
          <a:ln w="1270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89905" tIns="90000" rIns="89905" bIns="46749" anchor="ctr">
            <a:spAutoFit/>
          </a:bodyPr>
          <a:lstStyle/>
          <a:p>
            <a:pPr marL="480022" indent="-480022" algn="ctr" eaLnBrk="1" hangingPunct="1">
              <a:lnSpc>
                <a:spcPct val="65000"/>
              </a:lnSpc>
              <a:spcBef>
                <a:spcPct val="50000"/>
              </a:spcBef>
              <a:buSzPct val="120000"/>
              <a:defRPr/>
            </a:pPr>
            <a:r>
              <a:rPr lang="ru-RU" altLang="ru-RU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Документооборот</a:t>
            </a:r>
          </a:p>
        </p:txBody>
      </p:sp>
      <p:sp>
        <p:nvSpPr>
          <p:cNvPr id="21512" name="AutoShape 19"/>
          <p:cNvSpPr>
            <a:spLocks noChangeArrowheads="1"/>
          </p:cNvSpPr>
          <p:nvPr/>
        </p:nvSpPr>
        <p:spPr bwMode="auto">
          <a:xfrm rot="16200000">
            <a:off x="1128873" y="2930044"/>
            <a:ext cx="2544193" cy="283958"/>
          </a:xfrm>
          <a:prstGeom prst="roundRect">
            <a:avLst>
              <a:gd name="adj" fmla="val 0"/>
            </a:avLst>
          </a:prstGeom>
          <a:solidFill>
            <a:srgbClr val="FFDD00"/>
          </a:solidFill>
          <a:ln w="1270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89905" tIns="90000" rIns="89905" bIns="46749" anchor="ctr">
            <a:spAutoFit/>
          </a:bodyPr>
          <a:lstStyle/>
          <a:p>
            <a:pPr marL="480022" indent="-480022" algn="ctr" eaLnBrk="1" hangingPunct="1">
              <a:lnSpc>
                <a:spcPct val="65000"/>
              </a:lnSpc>
              <a:spcBef>
                <a:spcPct val="50000"/>
              </a:spcBef>
              <a:buSzPct val="120000"/>
              <a:defRPr/>
            </a:pPr>
            <a:r>
              <a:rPr lang="ru-RU" altLang="ru-RU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холдингом</a:t>
            </a:r>
          </a:p>
        </p:txBody>
      </p:sp>
      <p:sp>
        <p:nvSpPr>
          <p:cNvPr id="21513" name="AutoShape 20"/>
          <p:cNvSpPr>
            <a:spLocks noChangeArrowheads="1"/>
          </p:cNvSpPr>
          <p:nvPr/>
        </p:nvSpPr>
        <p:spPr bwMode="auto">
          <a:xfrm rot="16200000">
            <a:off x="1555130" y="2930044"/>
            <a:ext cx="2544193" cy="283958"/>
          </a:xfrm>
          <a:prstGeom prst="roundRect">
            <a:avLst>
              <a:gd name="adj" fmla="val 0"/>
            </a:avLst>
          </a:prstGeom>
          <a:solidFill>
            <a:srgbClr val="FFDD00"/>
          </a:solidFill>
          <a:ln w="1270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89905" tIns="90000" rIns="89905" bIns="46749" anchor="ctr">
            <a:spAutoFit/>
          </a:bodyPr>
          <a:lstStyle/>
          <a:p>
            <a:pPr marL="480022" indent="-480022" algn="ctr" eaLnBrk="1" hangingPunct="1">
              <a:lnSpc>
                <a:spcPct val="65000"/>
              </a:lnSpc>
              <a:spcBef>
                <a:spcPct val="50000"/>
              </a:spcBef>
              <a:buSzPct val="120000"/>
              <a:defRPr/>
            </a:pPr>
            <a:r>
              <a:rPr lang="ru-RU" altLang="ru-RU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торговлей</a:t>
            </a:r>
          </a:p>
        </p:txBody>
      </p:sp>
      <p:sp>
        <p:nvSpPr>
          <p:cNvPr id="21514" name="AutoShape 21"/>
          <p:cNvSpPr>
            <a:spLocks noChangeArrowheads="1"/>
          </p:cNvSpPr>
          <p:nvPr/>
        </p:nvSpPr>
        <p:spPr bwMode="auto">
          <a:xfrm rot="16200000">
            <a:off x="2051407" y="2860024"/>
            <a:ext cx="2544193" cy="423997"/>
          </a:xfrm>
          <a:prstGeom prst="roundRect">
            <a:avLst>
              <a:gd name="adj" fmla="val 0"/>
            </a:avLst>
          </a:prstGeom>
          <a:solidFill>
            <a:srgbClr val="FFDD00"/>
          </a:solidFill>
          <a:ln w="1270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89905" tIns="90000" rIns="89905" bIns="46749" anchor="ctr">
            <a:spAutoFit/>
          </a:bodyPr>
          <a:lstStyle/>
          <a:p>
            <a:pPr marL="480022" indent="-480022" algn="ctr" eaLnBrk="1" hangingPunct="1">
              <a:lnSpc>
                <a:spcPct val="65000"/>
              </a:lnSpc>
              <a:spcBef>
                <a:spcPct val="50000"/>
              </a:spcBef>
              <a:buSzPct val="120000"/>
              <a:defRPr/>
            </a:pPr>
            <a:r>
              <a:rPr lang="ru-RU" altLang="ru-RU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Зарплата и Управление персоналом</a:t>
            </a:r>
          </a:p>
        </p:txBody>
      </p:sp>
      <p:sp>
        <p:nvSpPr>
          <p:cNvPr id="21515" name="AutoShape 22"/>
          <p:cNvSpPr>
            <a:spLocks noChangeArrowheads="1"/>
          </p:cNvSpPr>
          <p:nvPr/>
        </p:nvSpPr>
        <p:spPr bwMode="auto">
          <a:xfrm rot="16200000">
            <a:off x="2547683" y="2930043"/>
            <a:ext cx="2544193" cy="283958"/>
          </a:xfrm>
          <a:prstGeom prst="roundRect">
            <a:avLst>
              <a:gd name="adj" fmla="val 0"/>
            </a:avLst>
          </a:prstGeom>
          <a:solidFill>
            <a:srgbClr val="FFDD00"/>
          </a:solidFill>
          <a:ln w="1270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89905" tIns="90000" rIns="89905" bIns="46749" anchor="ctr">
            <a:spAutoFit/>
          </a:bodyPr>
          <a:lstStyle/>
          <a:p>
            <a:pPr marL="480022" indent="-480022" algn="ctr" eaLnBrk="1" hangingPunct="1">
              <a:lnSpc>
                <a:spcPct val="65000"/>
              </a:lnSpc>
              <a:spcBef>
                <a:spcPct val="50000"/>
              </a:spcBef>
              <a:buSzPct val="120000"/>
              <a:defRPr/>
            </a:pPr>
            <a:r>
              <a:rPr lang="ru-RU" altLang="ru-RU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Бухгалтерия</a:t>
            </a:r>
          </a:p>
        </p:txBody>
      </p:sp>
      <p:sp>
        <p:nvSpPr>
          <p:cNvPr id="21516" name="AutoShape 23"/>
          <p:cNvSpPr>
            <a:spLocks noChangeArrowheads="1"/>
          </p:cNvSpPr>
          <p:nvPr/>
        </p:nvSpPr>
        <p:spPr bwMode="auto">
          <a:xfrm rot="16200000">
            <a:off x="3043962" y="2860024"/>
            <a:ext cx="2544193" cy="423997"/>
          </a:xfrm>
          <a:prstGeom prst="roundRect">
            <a:avLst>
              <a:gd name="adj" fmla="val 0"/>
            </a:avLst>
          </a:prstGeom>
          <a:solidFill>
            <a:srgbClr val="FFDD00"/>
          </a:solidFill>
          <a:ln w="1270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89905" tIns="90000" rIns="89905" bIns="46749" anchor="ctr">
            <a:spAutoFit/>
          </a:bodyPr>
          <a:lstStyle/>
          <a:p>
            <a:pPr algn="ctr" eaLnBrk="1" hangingPunct="1">
              <a:lnSpc>
                <a:spcPct val="65000"/>
              </a:lnSpc>
              <a:spcBef>
                <a:spcPct val="50000"/>
              </a:spcBef>
              <a:buSzPct val="120000"/>
              <a:buFont typeface="Arial" panose="020B0604020202020204" pitchFamily="34" charset="0"/>
              <a:buNone/>
              <a:defRPr/>
            </a:pPr>
            <a:r>
              <a:rPr lang="ru-RU" altLang="ru-RU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сторонних разработчиков и польз.</a:t>
            </a:r>
          </a:p>
        </p:txBody>
      </p:sp>
      <p:sp>
        <p:nvSpPr>
          <p:cNvPr id="21518" name="Text Box 28"/>
          <p:cNvSpPr txBox="1">
            <a:spLocks noChangeArrowheads="1"/>
          </p:cNvSpPr>
          <p:nvPr/>
        </p:nvSpPr>
        <p:spPr bwMode="auto">
          <a:xfrm>
            <a:off x="1388734" y="4472621"/>
            <a:ext cx="3315897" cy="35807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9905" tIns="46749" rIns="89905" bIns="46749">
            <a:spAutoFit/>
          </a:bodyPr>
          <a:lstStyle>
            <a:lvl1pPr marL="381000" indent="-3810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7338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ClrTx/>
              <a:buSzPct val="120000"/>
              <a:buFont typeface="Arial" panose="020B0604020202020204" pitchFamily="34" charset="0"/>
              <a:buNone/>
              <a:defRPr/>
            </a:pPr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</a:rPr>
              <a:t>Платформа</a:t>
            </a:r>
          </a:p>
        </p:txBody>
      </p:sp>
      <p:sp>
        <p:nvSpPr>
          <p:cNvPr id="21519" name="Text Box 30"/>
          <p:cNvSpPr txBox="1">
            <a:spLocks noChangeArrowheads="1"/>
          </p:cNvSpPr>
          <p:nvPr/>
        </p:nvSpPr>
        <p:spPr bwMode="auto">
          <a:xfrm rot="16200000">
            <a:off x="-303799" y="2862545"/>
            <a:ext cx="2693074" cy="35807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9905" tIns="46749" rIns="89905" bIns="46749">
            <a:spAutoFit/>
          </a:bodyPr>
          <a:lstStyle>
            <a:lvl1pPr marL="381000" indent="-3810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7338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0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ClrTx/>
              <a:buSzPct val="120000"/>
              <a:buFont typeface="Arial" panose="020B0604020202020204" pitchFamily="34" charset="0"/>
              <a:buNone/>
              <a:defRPr/>
            </a:pPr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</a:rPr>
              <a:t>Приложения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80F1E670-B54E-49CC-BA05-CB64DC367B54}"/>
              </a:ext>
            </a:extLst>
          </p:cNvPr>
          <p:cNvGrpSpPr/>
          <p:nvPr/>
        </p:nvGrpSpPr>
        <p:grpSpPr>
          <a:xfrm>
            <a:off x="1388734" y="4931993"/>
            <a:ext cx="3139323" cy="460665"/>
            <a:chOff x="1388734" y="4931993"/>
            <a:chExt cx="3315897" cy="460665"/>
          </a:xfrm>
        </p:grpSpPr>
        <p:sp>
          <p:nvSpPr>
            <p:cNvPr id="21517" name="AutoShape 26"/>
            <p:cNvSpPr>
              <a:spLocks noChangeArrowheads="1"/>
            </p:cNvSpPr>
            <p:nvPr/>
          </p:nvSpPr>
          <p:spPr bwMode="auto">
            <a:xfrm>
              <a:off x="1388734" y="4931993"/>
              <a:ext cx="1628531" cy="460665"/>
            </a:xfrm>
            <a:prstGeom prst="roundRect">
              <a:avLst>
                <a:gd name="adj" fmla="val 0"/>
              </a:avLst>
            </a:prstGeom>
            <a:solidFill>
              <a:srgbClr val="FFCB05">
                <a:alpha val="74901"/>
              </a:srgbClr>
            </a:solidFill>
            <a:ln w="12700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square" lIns="89905" tIns="46749" rIns="89905" bIns="46749" anchor="ctr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41338" indent="-287338"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4588" indent="-230188"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4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2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5813" indent="-227013"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0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3013" indent="-2270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 sz="10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0213" indent="-2270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 sz="10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7413" indent="-2270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 sz="10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4613" indent="-2270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 sz="10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50000"/>
                </a:spcBef>
                <a:buClrTx/>
                <a:buSzPct val="120000"/>
                <a:buFont typeface="Arial" panose="020B0604020202020204" pitchFamily="34" charset="0"/>
                <a:buNone/>
                <a:defRPr/>
              </a:pPr>
              <a:r>
                <a:rPr lang="ru-RU" altLang="ru-RU" sz="1400" dirty="0"/>
                <a:t>Средство разработки</a:t>
              </a:r>
            </a:p>
          </p:txBody>
        </p:sp>
        <p:sp>
          <p:nvSpPr>
            <p:cNvPr id="21520" name="AutoShape 31"/>
            <p:cNvSpPr>
              <a:spLocks noChangeArrowheads="1"/>
            </p:cNvSpPr>
            <p:nvPr/>
          </p:nvSpPr>
          <p:spPr bwMode="auto">
            <a:xfrm>
              <a:off x="3142174" y="4931993"/>
              <a:ext cx="1562457" cy="460665"/>
            </a:xfrm>
            <a:prstGeom prst="roundRect">
              <a:avLst>
                <a:gd name="adj" fmla="val 0"/>
              </a:avLst>
            </a:prstGeom>
            <a:solidFill>
              <a:srgbClr val="FFCB05">
                <a:alpha val="74510"/>
              </a:srgbClr>
            </a:solidFill>
            <a:ln w="12700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square" lIns="89905" tIns="46749" rIns="89905" bIns="46749" anchor="ctr">
              <a:spAutoFit/>
            </a:bodyPr>
            <a:lstStyle>
              <a:lvl1pPr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41338" indent="-287338"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6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4588" indent="-230188"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4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2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5813" indent="-227013"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0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3013" indent="-2270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 sz="10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0213" indent="-2270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 sz="10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7413" indent="-2270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 sz="10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4613" indent="-2270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 sz="100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50000"/>
                </a:spcBef>
                <a:buClrTx/>
                <a:buSzPct val="120000"/>
                <a:buFont typeface="Arial" panose="020B0604020202020204" pitchFamily="34" charset="0"/>
                <a:buNone/>
                <a:defRPr/>
              </a:pPr>
              <a:r>
                <a:rPr lang="ru-RU" altLang="ru-RU" sz="1400" dirty="0"/>
                <a:t>Среда исполнения</a:t>
              </a:r>
            </a:p>
          </p:txBody>
        </p:sp>
      </p:grpSp>
      <p:sp>
        <p:nvSpPr>
          <p:cNvPr id="17425" name="TextBox 1"/>
          <p:cNvSpPr txBox="1">
            <a:spLocks noChangeArrowheads="1"/>
          </p:cNvSpPr>
          <p:nvPr/>
        </p:nvSpPr>
        <p:spPr bwMode="auto">
          <a:xfrm>
            <a:off x="4808272" y="3973727"/>
            <a:ext cx="22685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200" dirty="0">
                <a:latin typeface="Arial" charset="0"/>
              </a:rPr>
              <a:t>Примерная доля 1С:Предприятия в РФ </a:t>
            </a:r>
            <a:br>
              <a:rPr lang="ru-RU" altLang="ru-RU" sz="1200" dirty="0">
                <a:latin typeface="Arial" charset="0"/>
              </a:rPr>
            </a:br>
            <a:r>
              <a:rPr lang="ru-RU" altLang="ru-RU" sz="1200" dirty="0">
                <a:latin typeface="Arial" charset="0"/>
              </a:rPr>
              <a:t>при пересчете данных </a:t>
            </a:r>
            <a:r>
              <a:rPr lang="en-US" altLang="ru-RU" sz="1200" dirty="0">
                <a:latin typeface="Arial" charset="0"/>
              </a:rPr>
              <a:t>IDC</a:t>
            </a:r>
            <a:r>
              <a:rPr lang="ru-RU" altLang="ru-RU" sz="1200" dirty="0">
                <a:latin typeface="Arial" charset="0"/>
              </a:rPr>
              <a:t> </a:t>
            </a:r>
            <a:br>
              <a:rPr lang="ru-RU" altLang="ru-RU" sz="1200" dirty="0">
                <a:latin typeface="Arial" charset="0"/>
              </a:rPr>
            </a:br>
            <a:r>
              <a:rPr lang="ru-RU" altLang="ru-RU" sz="1200" dirty="0">
                <a:latin typeface="Arial" charset="0"/>
              </a:rPr>
              <a:t>за 2020 г. с учетом </a:t>
            </a:r>
            <a:br>
              <a:rPr lang="ru-RU" altLang="ru-RU" sz="1200" dirty="0">
                <a:latin typeface="Arial" charset="0"/>
              </a:rPr>
            </a:br>
            <a:r>
              <a:rPr lang="ru-RU" altLang="ru-RU" sz="1200" dirty="0">
                <a:latin typeface="Arial" charset="0"/>
              </a:rPr>
              <a:t>стоимости лицензий</a:t>
            </a:r>
          </a:p>
        </p:txBody>
      </p:sp>
      <p:sp>
        <p:nvSpPr>
          <p:cNvPr id="17426" name="Rectangle 4"/>
          <p:cNvSpPr>
            <a:spLocks noChangeArrowheads="1"/>
          </p:cNvSpPr>
          <p:nvPr/>
        </p:nvSpPr>
        <p:spPr bwMode="auto">
          <a:xfrm>
            <a:off x="7560444" y="1770310"/>
            <a:ext cx="31000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/>
            <a:r>
              <a:rPr lang="ru-RU" altLang="ru-RU" sz="1200" b="1" dirty="0">
                <a:latin typeface="Arial" charset="0"/>
              </a:rPr>
              <a:t>В 2021 году сформировано более</a:t>
            </a:r>
            <a:br>
              <a:rPr lang="ru-RU" altLang="ru-RU" sz="1200" b="1" dirty="0">
                <a:latin typeface="Arial" charset="0"/>
              </a:rPr>
            </a:br>
            <a:r>
              <a:rPr lang="ru-RU" altLang="ru-RU" sz="1200" b="1" dirty="0">
                <a:latin typeface="Arial" charset="0"/>
              </a:rPr>
              <a:t> 1 320 000 новых рабочих мест </a:t>
            </a:r>
          </a:p>
        </p:txBody>
      </p:sp>
      <p:sp>
        <p:nvSpPr>
          <p:cNvPr id="17427" name="TextBox 1"/>
          <p:cNvSpPr txBox="1">
            <a:spLocks noChangeArrowheads="1"/>
          </p:cNvSpPr>
          <p:nvPr/>
        </p:nvSpPr>
        <p:spPr bwMode="auto">
          <a:xfrm>
            <a:off x="7712052" y="5492855"/>
            <a:ext cx="3194087" cy="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008">
                <a:latin typeface="Arial" charset="0"/>
              </a:rPr>
              <a:t>Новые рабочие места на 1С:Предприятии </a:t>
            </a:r>
          </a:p>
        </p:txBody>
      </p:sp>
      <p:grpSp>
        <p:nvGrpSpPr>
          <p:cNvPr id="24" name="Группа 1"/>
          <p:cNvGrpSpPr>
            <a:grpSpLocks/>
          </p:cNvGrpSpPr>
          <p:nvPr/>
        </p:nvGrpSpPr>
        <p:grpSpPr bwMode="auto">
          <a:xfrm>
            <a:off x="4536108" y="1757401"/>
            <a:ext cx="3048153" cy="2328127"/>
            <a:chOff x="3168682" y="2549787"/>
            <a:chExt cx="2495486" cy="1805380"/>
          </a:xfrm>
        </p:grpSpPr>
        <p:graphicFrame>
          <p:nvGraphicFramePr>
            <p:cNvPr id="25" name="Диаграмма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06040269"/>
                </p:ext>
              </p:extLst>
            </p:nvPr>
          </p:nvGraphicFramePr>
          <p:xfrm>
            <a:off x="3168682" y="2549787"/>
            <a:ext cx="2495486" cy="18053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26" name="Рисунок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780" y="3066399"/>
              <a:ext cx="454025" cy="25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Прямоугольник 26"/>
          <p:cNvSpPr/>
          <p:nvPr/>
        </p:nvSpPr>
        <p:spPr>
          <a:xfrm>
            <a:off x="5034827" y="2937551"/>
            <a:ext cx="1769310" cy="65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85% автоматизируемых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рабочих мест в РФ</a:t>
            </a: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8910901" y="2195024"/>
            <a:ext cx="1178700" cy="2668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2" rIns="91425" bIns="45712"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134" dirty="0">
                <a:solidFill>
                  <a:schemeClr val="tx2"/>
                </a:solidFill>
                <a:cs typeface="Arial" panose="020B0604020202020204" pitchFamily="34" charset="0"/>
              </a:rPr>
              <a:t>+13,4%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9357571" y="5006505"/>
            <a:ext cx="1385556" cy="3117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7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6600"/>
                </a:solidFill>
                <a:latin typeface="Futura PT Demi" pitchFamily="34" charset="0"/>
              </a:defRPr>
            </a:lvl2pPr>
            <a:lvl3pPr marL="11430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3pPr>
            <a:lvl4pPr marL="16002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4pPr>
            <a:lvl5pPr marL="20574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9pPr>
          </a:lstStyle>
          <a:p>
            <a:r>
              <a:rPr lang="ru-RU" altLang="ru-RU" sz="882" dirty="0"/>
              <a:t>Рабочие места </a:t>
            </a:r>
            <a:br>
              <a:rPr lang="ru-RU" altLang="ru-RU" sz="882" dirty="0"/>
            </a:br>
            <a:r>
              <a:rPr lang="ru-RU" altLang="ru-RU" sz="882" dirty="0"/>
              <a:t>в </a:t>
            </a:r>
            <a:r>
              <a:rPr lang="ru-RU" altLang="ru-RU" sz="882" dirty="0" err="1"/>
              <a:t>осн</a:t>
            </a:r>
            <a:r>
              <a:rPr lang="ru-RU" altLang="ru-RU" sz="882" dirty="0"/>
              <a:t>. поставках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9359701" y="4626647"/>
            <a:ext cx="859165" cy="18138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>
            <a:spAutoFit/>
          </a:bodyPr>
          <a:lstStyle>
            <a:defPPr>
              <a:defRPr lang="ru-RU"/>
            </a:defPPr>
            <a:lvl1pPr>
              <a:lnSpc>
                <a:spcPct val="60000"/>
              </a:lnSpc>
              <a:defRPr sz="7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6600"/>
                </a:solidFill>
                <a:latin typeface="Futura PT Demi" pitchFamily="34" charset="0"/>
              </a:defRPr>
            </a:lvl2pPr>
            <a:lvl3pPr marL="11430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3pPr>
            <a:lvl4pPr marL="16002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4pPr>
            <a:lvl5pPr marL="20574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9pPr>
          </a:lstStyle>
          <a:p>
            <a:r>
              <a:rPr lang="ru-RU" altLang="ru-RU" sz="882" dirty="0"/>
              <a:t>1 польз</a:t>
            </a: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9357571" y="4422304"/>
            <a:ext cx="1134399" cy="20311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7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6600"/>
                </a:solidFill>
                <a:latin typeface="Futura PT Demi" pitchFamily="34" charset="0"/>
              </a:defRPr>
            </a:lvl2pPr>
            <a:lvl3pPr marL="11430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3pPr>
            <a:lvl4pPr marL="16002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4pPr>
            <a:lvl5pPr marL="20574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9pPr>
          </a:lstStyle>
          <a:p>
            <a:r>
              <a:rPr lang="ru-RU" altLang="ru-RU" sz="882" dirty="0"/>
              <a:t>5 польз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9341319" y="4255765"/>
            <a:ext cx="1475220" cy="18138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>
            <a:spAutoFit/>
          </a:bodyPr>
          <a:lstStyle>
            <a:defPPr>
              <a:defRPr lang="ru-RU"/>
            </a:defPPr>
            <a:lvl1pPr>
              <a:lnSpc>
                <a:spcPct val="60000"/>
              </a:lnSpc>
              <a:defRPr sz="7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6600"/>
                </a:solidFill>
                <a:latin typeface="Futura PT Demi" pitchFamily="34" charset="0"/>
              </a:defRPr>
            </a:lvl2pPr>
            <a:lvl3pPr marL="11430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3pPr>
            <a:lvl4pPr marL="16002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4pPr>
            <a:lvl5pPr marL="20574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9pPr>
          </a:lstStyle>
          <a:p>
            <a:r>
              <a:rPr lang="ru-RU" altLang="ru-RU" sz="882" dirty="0"/>
              <a:t>10 польз</a:t>
            </a: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9351136" y="4036971"/>
            <a:ext cx="1623022" cy="18138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>
            <a:spAutoFit/>
          </a:bodyPr>
          <a:lstStyle>
            <a:defPPr>
              <a:defRPr lang="ru-RU"/>
            </a:defPPr>
            <a:lvl1pPr>
              <a:lnSpc>
                <a:spcPct val="60000"/>
              </a:lnSpc>
              <a:defRPr sz="7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6600"/>
                </a:solidFill>
                <a:latin typeface="Futura PT Demi" pitchFamily="34" charset="0"/>
              </a:defRPr>
            </a:lvl2pPr>
            <a:lvl3pPr marL="11430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3pPr>
            <a:lvl4pPr marL="16002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4pPr>
            <a:lvl5pPr marL="20574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9pPr>
          </a:lstStyle>
          <a:p>
            <a:r>
              <a:rPr lang="ru-RU" altLang="ru-RU" sz="882" dirty="0"/>
              <a:t>20 польз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9351135" y="3774787"/>
            <a:ext cx="1285366" cy="18138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>
            <a:spAutoFit/>
          </a:bodyPr>
          <a:lstStyle>
            <a:defPPr>
              <a:defRPr lang="ru-RU"/>
            </a:defPPr>
            <a:lvl1pPr>
              <a:lnSpc>
                <a:spcPct val="60000"/>
              </a:lnSpc>
              <a:defRPr sz="7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6600"/>
                </a:solidFill>
                <a:latin typeface="Futura PT Demi" pitchFamily="34" charset="0"/>
              </a:defRPr>
            </a:lvl2pPr>
            <a:lvl3pPr marL="11430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3pPr>
            <a:lvl4pPr marL="16002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4pPr>
            <a:lvl5pPr marL="20574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9pPr>
          </a:lstStyle>
          <a:p>
            <a:r>
              <a:rPr lang="ru-RU" altLang="ru-RU" sz="882" dirty="0"/>
              <a:t>50 польз</a:t>
            </a:r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9344465" y="3450936"/>
            <a:ext cx="1072397" cy="18138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>
            <a:spAutoFit/>
          </a:bodyPr>
          <a:lstStyle>
            <a:defPPr>
              <a:defRPr lang="ru-RU"/>
            </a:defPPr>
            <a:lvl1pPr>
              <a:lnSpc>
                <a:spcPct val="60000"/>
              </a:lnSpc>
              <a:defRPr sz="7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6600"/>
                </a:solidFill>
                <a:latin typeface="Futura PT Demi" pitchFamily="34" charset="0"/>
              </a:defRPr>
            </a:lvl2pPr>
            <a:lvl3pPr marL="11430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3pPr>
            <a:lvl4pPr marL="16002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4pPr>
            <a:lvl5pPr marL="20574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9pPr>
          </a:lstStyle>
          <a:p>
            <a:r>
              <a:rPr lang="ru-RU" altLang="ru-RU" sz="882" dirty="0"/>
              <a:t>100 польз</a:t>
            </a:r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>
            <a:off x="9359701" y="3135047"/>
            <a:ext cx="1017869" cy="18138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>
            <a:spAutoFit/>
          </a:bodyPr>
          <a:lstStyle>
            <a:defPPr>
              <a:defRPr lang="ru-RU"/>
            </a:defPPr>
            <a:lvl1pPr>
              <a:lnSpc>
                <a:spcPct val="60000"/>
              </a:lnSpc>
              <a:defRPr sz="7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6600"/>
                </a:solidFill>
                <a:latin typeface="Futura PT Demi" pitchFamily="34" charset="0"/>
              </a:defRPr>
            </a:lvl2pPr>
            <a:lvl3pPr marL="11430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3pPr>
            <a:lvl4pPr marL="16002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4pPr>
            <a:lvl5pPr marL="20574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9pPr>
          </a:lstStyle>
          <a:p>
            <a:r>
              <a:rPr lang="ru-RU" altLang="ru-RU" sz="882" dirty="0"/>
              <a:t>300 польз</a:t>
            </a: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>
            <a:off x="9361644" y="2924821"/>
            <a:ext cx="1163245" cy="18138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>
            <a:spAutoFit/>
          </a:bodyPr>
          <a:lstStyle>
            <a:defPPr>
              <a:defRPr lang="ru-RU"/>
            </a:defPPr>
            <a:lvl1pPr>
              <a:lnSpc>
                <a:spcPct val="60000"/>
              </a:lnSpc>
              <a:defRPr sz="7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6600"/>
                </a:solidFill>
                <a:latin typeface="Futura PT Demi" pitchFamily="34" charset="0"/>
              </a:defRPr>
            </a:lvl2pPr>
            <a:lvl3pPr marL="11430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3pPr>
            <a:lvl4pPr marL="16002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4pPr>
            <a:lvl5pPr marL="20574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9pPr>
          </a:lstStyle>
          <a:p>
            <a:r>
              <a:rPr lang="ru-RU" altLang="ru-RU" sz="882" dirty="0"/>
              <a:t>500 польз</a:t>
            </a: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9357362" y="4743735"/>
            <a:ext cx="1517620" cy="3117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7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6600"/>
                </a:solidFill>
                <a:latin typeface="Futura PT Demi" pitchFamily="34" charset="0"/>
              </a:defRPr>
            </a:lvl2pPr>
            <a:lvl3pPr marL="11430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3pPr>
            <a:lvl4pPr marL="16002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4pPr>
            <a:lvl5pPr marL="20574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9pPr>
          </a:lstStyle>
          <a:p>
            <a:r>
              <a:rPr lang="ru-RU" altLang="ru-RU" sz="882" dirty="0"/>
              <a:t>Доп. рабочие места </a:t>
            </a:r>
            <a:br>
              <a:rPr lang="ru-RU" altLang="ru-RU" sz="882" dirty="0"/>
            </a:br>
            <a:r>
              <a:rPr lang="ru-RU" altLang="ru-RU" sz="882" dirty="0"/>
              <a:t>в </a:t>
            </a:r>
            <a:r>
              <a:rPr lang="ru-RU" altLang="ru-RU" sz="882" dirty="0" err="1"/>
              <a:t>осн</a:t>
            </a:r>
            <a:r>
              <a:rPr lang="ru-RU" altLang="ru-RU" sz="882" dirty="0"/>
              <a:t>. поставках</a:t>
            </a:r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9309096" y="2461834"/>
            <a:ext cx="1482503" cy="3117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>
            <a:spAutoFit/>
          </a:bodyPr>
          <a:lstStyle>
            <a:lvl1pPr>
              <a:defRPr sz="1600">
                <a:solidFill>
                  <a:srgbClr val="006600"/>
                </a:solidFill>
                <a:latin typeface="Futura PT Demi" pitchFamily="34" charset="0"/>
              </a:defRPr>
            </a:lvl1pPr>
            <a:lvl2pPr marL="742950" indent="-285750">
              <a:defRPr sz="1600">
                <a:solidFill>
                  <a:srgbClr val="006600"/>
                </a:solidFill>
                <a:latin typeface="Futura PT Demi" pitchFamily="34" charset="0"/>
              </a:defRPr>
            </a:lvl2pPr>
            <a:lvl3pPr marL="11430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3pPr>
            <a:lvl4pPr marL="16002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4pPr>
            <a:lvl5pPr marL="20574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88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Прирост облаков без переходов из коробок</a:t>
            </a:r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9357450" y="2750006"/>
            <a:ext cx="1163245" cy="18138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>
            <a:spAutoFit/>
          </a:bodyPr>
          <a:lstStyle>
            <a:defPPr>
              <a:defRPr lang="ru-RU"/>
            </a:defPPr>
            <a:lvl1pPr>
              <a:lnSpc>
                <a:spcPct val="60000"/>
              </a:lnSpc>
              <a:defRPr sz="7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6600"/>
                </a:solidFill>
                <a:latin typeface="Futura PT Demi" pitchFamily="34" charset="0"/>
              </a:defRPr>
            </a:lvl2pPr>
            <a:lvl3pPr marL="11430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3pPr>
            <a:lvl4pPr marL="16002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4pPr>
            <a:lvl5pPr marL="20574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9pPr>
          </a:lstStyle>
          <a:p>
            <a:r>
              <a:rPr lang="ru-RU" altLang="ru-RU" sz="882" dirty="0"/>
              <a:t>1000 польз</a:t>
            </a:r>
          </a:p>
        </p:txBody>
      </p:sp>
      <p:sp>
        <p:nvSpPr>
          <p:cNvPr id="41" name="Номер слайда 5">
            <a:extLst>
              <a:ext uri="{FF2B5EF4-FFF2-40B4-BE49-F238E27FC236}">
                <a16:creationId xmlns:a16="http://schemas.microsoft.com/office/drawing/2014/main" xmlns="" id="{736A6585-3C4C-43F4-B77F-7BBCC109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5</a:t>
            </a:fld>
            <a:endParaRPr lang="ru-RU" altLang="ru-RU" dirty="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7F1E76-A3BE-6F47-2136-2C78F7BF91E0}"/>
              </a:ext>
            </a:extLst>
          </p:cNvPr>
          <p:cNvSpPr txBox="1"/>
          <p:nvPr/>
        </p:nvSpPr>
        <p:spPr>
          <a:xfrm>
            <a:off x="11736908" y="45328"/>
            <a:ext cx="2088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Позже - обновить график из выступления директора в 2023 году</a:t>
            </a:r>
            <a:endParaRPr lang="ru-RU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864000" y="720000"/>
            <a:ext cx="6622179" cy="8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ПЛАТФОРМА </a:t>
            </a:r>
            <a:r>
              <a:rPr lang="en-US" altLang="ru-RU" sz="2600" b="1" dirty="0">
                <a:solidFill>
                  <a:srgbClr val="4E5557"/>
                </a:solidFill>
                <a:latin typeface="Arial" charset="0"/>
              </a:rPr>
              <a:t>–</a:t>
            </a:r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 </a:t>
            </a:r>
            <a:r>
              <a:rPr lang="en-US" altLang="ru-RU" sz="2520" b="1" dirty="0">
                <a:solidFill>
                  <a:srgbClr val="687174"/>
                </a:solidFill>
                <a:latin typeface="Arial" charset="0"/>
              </a:rPr>
              <a:t/>
            </a:r>
            <a:br>
              <a:rPr lang="en-US" altLang="ru-RU" sz="2520" b="1" dirty="0">
                <a:solidFill>
                  <a:srgbClr val="687174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КОРПОРАТИВНОГО УРОВНЯ?</a:t>
            </a:r>
          </a:p>
        </p:txBody>
      </p:sp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862112" y="1728000"/>
            <a:ext cx="4444526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ts val="378"/>
              </a:spcBef>
            </a:pPr>
            <a:r>
              <a:rPr lang="ru-RU" altLang="ru-RU" sz="1600" b="1" dirty="0">
                <a:solidFill>
                  <a:srgbClr val="000000"/>
                </a:solidFill>
                <a:latin typeface="Arial" charset="0"/>
              </a:rPr>
              <a:t>6 000 000 пользователей</a:t>
            </a:r>
          </a:p>
          <a:p>
            <a:pPr>
              <a:spcBef>
                <a:spcPts val="378"/>
              </a:spcBef>
            </a:pPr>
            <a:r>
              <a:rPr lang="ru-RU" altLang="ru-RU" sz="1600" b="1" dirty="0">
                <a:solidFill>
                  <a:srgbClr val="000000"/>
                </a:solidFill>
                <a:latin typeface="Arial" charset="0"/>
              </a:rPr>
              <a:t>23 языка</a:t>
            </a:r>
          </a:p>
          <a:p>
            <a:pPr eaLnBrk="1" hangingPunct="1">
              <a:spcBef>
                <a:spcPts val="37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000000"/>
                </a:solidFill>
                <a:latin typeface="Arial" charset="0"/>
              </a:rPr>
              <a:t>90 стран</a:t>
            </a:r>
          </a:p>
          <a:p>
            <a:pPr eaLnBrk="1" hangingPunct="1">
              <a:spcBef>
                <a:spcPts val="37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000000"/>
                </a:solidFill>
                <a:latin typeface="Arial" charset="0"/>
              </a:rPr>
              <a:t>ERP в 20 странах </a:t>
            </a:r>
          </a:p>
          <a:p>
            <a:pPr eaLnBrk="1" hangingPunct="1">
              <a:spcBef>
                <a:spcPts val="37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000000"/>
                </a:solidFill>
                <a:latin typeface="Arial" charset="0"/>
              </a:rPr>
              <a:t>Многоплатформенность</a:t>
            </a:r>
          </a:p>
          <a:p>
            <a:pPr eaLnBrk="1" hangingPunct="1">
              <a:spcBef>
                <a:spcPts val="378"/>
              </a:spcBef>
              <a:buClr>
                <a:srgbClr val="5F5F5F"/>
              </a:buClr>
              <a:buSzPct val="100000"/>
            </a:pPr>
            <a:r>
              <a:rPr lang="en-US" altLang="ru-RU" sz="1600" b="1" dirty="0">
                <a:solidFill>
                  <a:srgbClr val="000000"/>
                </a:solidFill>
                <a:latin typeface="Arial" charset="0"/>
              </a:rPr>
              <a:t>PostgreSQL</a:t>
            </a:r>
            <a:endParaRPr lang="ru-RU" altLang="ru-RU" sz="16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ts val="37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000000"/>
                </a:solidFill>
                <a:latin typeface="Arial" charset="0"/>
              </a:rPr>
              <a:t>Мобильные устройства</a:t>
            </a:r>
          </a:p>
          <a:p>
            <a:pPr eaLnBrk="1" hangingPunct="1">
              <a:spcBef>
                <a:spcPts val="378"/>
              </a:spcBef>
              <a:buClr>
                <a:srgbClr val="5F5F5F"/>
              </a:buClr>
              <a:buSzPct val="100000"/>
            </a:pPr>
            <a:r>
              <a:rPr lang="en-US" altLang="ru-RU" sz="1600" b="1" dirty="0">
                <a:solidFill>
                  <a:srgbClr val="000000"/>
                </a:solidFill>
                <a:latin typeface="Arial" charset="0"/>
              </a:rPr>
              <a:t>Low</a:t>
            </a:r>
            <a:r>
              <a:rPr lang="ru-RU" altLang="ru-RU" sz="1600" b="1" dirty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en-US" altLang="ru-RU" sz="1600" b="1" dirty="0">
                <a:solidFill>
                  <a:srgbClr val="000000"/>
                </a:solidFill>
                <a:latin typeface="Arial" charset="0"/>
              </a:rPr>
              <a:t>Code</a:t>
            </a:r>
            <a:endParaRPr lang="ru-RU" altLang="ru-RU" sz="16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ts val="37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000000"/>
                </a:solidFill>
                <a:latin typeface="Arial" charset="0"/>
              </a:rPr>
              <a:t>Сервисы машинного обучения</a:t>
            </a:r>
          </a:p>
          <a:p>
            <a:pPr eaLnBrk="1" hangingPunct="1">
              <a:spcBef>
                <a:spcPts val="37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000000"/>
                </a:solidFill>
                <a:latin typeface="Arial" charset="0"/>
              </a:rPr>
              <a:t>Конфиденциальность</a:t>
            </a:r>
          </a:p>
          <a:p>
            <a:pPr eaLnBrk="1" hangingPunct="1">
              <a:spcBef>
                <a:spcPts val="37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000000"/>
                </a:solidFill>
                <a:latin typeface="Arial" charset="0"/>
              </a:rPr>
              <a:t>Гостайна</a:t>
            </a:r>
          </a:p>
          <a:p>
            <a:pPr eaLnBrk="1" hangingPunct="1">
              <a:spcBef>
                <a:spcPts val="37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000000"/>
                </a:solidFill>
                <a:latin typeface="Arial" charset="0"/>
              </a:rPr>
              <a:t>Сертификаты ФСТЭК</a:t>
            </a:r>
            <a:endParaRPr lang="ru-RU" altLang="ru-RU" sz="1600" b="1" dirty="0">
              <a:solidFill>
                <a:srgbClr val="000000"/>
              </a:solidFill>
            </a:endParaRPr>
          </a:p>
          <a:p>
            <a:pPr eaLnBrk="1" hangingPunct="1">
              <a:spcBef>
                <a:spcPts val="378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rgbClr val="000000"/>
                </a:solidFill>
                <a:latin typeface="Arial" charset="0"/>
              </a:rPr>
              <a:t>Корпоративная поддержка 24*7 </a:t>
            </a:r>
            <a:r>
              <a:rPr lang="en-US" altLang="ru-RU" sz="1600" b="1" dirty="0">
                <a:solidFill>
                  <a:srgbClr val="000000"/>
                </a:solidFill>
                <a:latin typeface="Arial" charset="0"/>
              </a:rPr>
              <a:t>SLA</a:t>
            </a:r>
          </a:p>
        </p:txBody>
      </p:sp>
      <p:sp>
        <p:nvSpPr>
          <p:cNvPr id="19460" name="TextBox 2"/>
          <p:cNvSpPr txBox="1">
            <a:spLocks noChangeArrowheads="1"/>
          </p:cNvSpPr>
          <p:nvPr/>
        </p:nvSpPr>
        <p:spPr bwMode="auto">
          <a:xfrm>
            <a:off x="5976000" y="1871935"/>
            <a:ext cx="4824804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756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Масштабируемость</a:t>
            </a:r>
          </a:p>
          <a:p>
            <a:pPr eaLnBrk="1" hangingPunct="1">
              <a:spcBef>
                <a:spcPts val="756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Отказоустойчивость</a:t>
            </a:r>
          </a:p>
          <a:p>
            <a:pPr eaLnBrk="1" hangingPunct="1">
              <a:spcBef>
                <a:spcPts val="756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Облачность</a:t>
            </a:r>
          </a:p>
          <a:p>
            <a:pPr eaLnBrk="1" hangingPunct="1">
              <a:spcBef>
                <a:spcPts val="756"/>
              </a:spcBef>
              <a:buClr>
                <a:srgbClr val="5F5F5F"/>
              </a:buClr>
              <a:buSzPct val="100000"/>
            </a:pPr>
            <a:r>
              <a:rPr lang="en-US" altLang="ru-RU" sz="1600" b="1" dirty="0">
                <a:solidFill>
                  <a:schemeClr val="bg1"/>
                </a:solidFill>
                <a:latin typeface="Arial" charset="0"/>
              </a:rPr>
              <a:t>Linux</a:t>
            </a:r>
            <a:endParaRPr lang="ru-RU" altLang="ru-RU" sz="1600" b="1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ts val="756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Гибкость</a:t>
            </a:r>
          </a:p>
          <a:p>
            <a:pPr eaLnBrk="1" hangingPunct="1">
              <a:spcBef>
                <a:spcPts val="756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Открытость</a:t>
            </a:r>
          </a:p>
          <a:p>
            <a:pPr eaLnBrk="1" hangingPunct="1">
              <a:spcBef>
                <a:spcPts val="756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Безопасность</a:t>
            </a:r>
          </a:p>
          <a:p>
            <a:pPr eaLnBrk="1" hangingPunct="1">
              <a:spcBef>
                <a:spcPts val="756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Бизнес-аналитика (</a:t>
            </a:r>
            <a:r>
              <a:rPr lang="en-US" altLang="ru-RU" sz="1600" b="1" dirty="0">
                <a:solidFill>
                  <a:schemeClr val="bg1"/>
                </a:solidFill>
                <a:latin typeface="Arial" charset="0"/>
              </a:rPr>
              <a:t>NEW)</a:t>
            </a:r>
            <a:endParaRPr lang="ru-RU" altLang="ru-RU" sz="1600" b="1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ts val="756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Шина</a:t>
            </a:r>
            <a:r>
              <a:rPr lang="en-US" altLang="ru-RU" sz="16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(</a:t>
            </a:r>
            <a:r>
              <a:rPr lang="en-US" altLang="ru-RU" sz="1600" b="1" dirty="0">
                <a:solidFill>
                  <a:schemeClr val="bg1"/>
                </a:solidFill>
                <a:latin typeface="Arial" charset="0"/>
              </a:rPr>
              <a:t>NEW)</a:t>
            </a:r>
            <a:endParaRPr lang="ru-RU" altLang="ru-RU" sz="1600" b="1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ts val="756"/>
              </a:spcBef>
              <a:buClr>
                <a:srgbClr val="5F5F5F"/>
              </a:buClr>
              <a:buSzPct val="100000"/>
            </a:pPr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Работа на процессорах архитектуры ARM (</a:t>
            </a:r>
            <a:r>
              <a:rPr lang="en-US" altLang="ru-RU" sz="1600" b="1" dirty="0">
                <a:solidFill>
                  <a:schemeClr val="bg1"/>
                </a:solidFill>
                <a:latin typeface="Arial" charset="0"/>
              </a:rPr>
              <a:t>NEW)</a:t>
            </a:r>
            <a:endParaRPr lang="ru-RU" altLang="ru-RU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48AF9D0D-A55E-47DD-1F06-1DED0AD6C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000" y="719807"/>
            <a:ext cx="4672126" cy="111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СОВРЕМЕННАЯ</a:t>
            </a:r>
            <a:r>
              <a:rPr lang="ru-RU" altLang="ru-RU" sz="2520" b="1" dirty="0">
                <a:solidFill>
                  <a:schemeClr val="bg1"/>
                </a:solidFill>
                <a:latin typeface="Arial" charset="0"/>
              </a:rPr>
              <a:t> </a:t>
            </a:r>
            <a:br>
              <a:rPr lang="ru-RU" altLang="ru-RU" sz="2520" b="1" dirty="0">
                <a:solidFill>
                  <a:schemeClr val="bg1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ИННОВАЦИОННАЯ </a:t>
            </a:r>
            <a:br>
              <a:rPr lang="ru-RU" altLang="ru-RU" sz="2000" b="1" dirty="0">
                <a:solidFill>
                  <a:srgbClr val="FFCC00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ПЛАТФОРМА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80411E70-EE7D-4202-8814-3659A0D7B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6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>
            <a:extLst>
              <a:ext uri="{FF2B5EF4-FFF2-40B4-BE49-F238E27FC236}">
                <a16:creationId xmlns:a16="http://schemas.microsoft.com/office/drawing/2014/main" xmlns="" id="{E26A7097-4131-2082-7A0D-3CBBAB9B0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000" y="720000"/>
            <a:ext cx="6622179" cy="8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600" b="1" dirty="0">
                <a:solidFill>
                  <a:srgbClr val="4E5557"/>
                </a:solidFill>
                <a:latin typeface="Arial" panose="020B0604020202020204" pitchFamily="34" charset="0"/>
              </a:rPr>
              <a:t>LOW-CODE</a:t>
            </a:r>
            <a:r>
              <a:rPr lang="ru-RU" altLang="ru-RU" sz="2600" b="1" dirty="0">
                <a:solidFill>
                  <a:srgbClr val="4E5557"/>
                </a:solidFill>
                <a:latin typeface="Arial" panose="020B0604020202020204" pitchFamily="34" charset="0"/>
              </a:rPr>
              <a:t> –</a:t>
            </a:r>
            <a:br>
              <a:rPr lang="ru-RU" altLang="ru-RU" sz="2600" b="1" dirty="0">
                <a:solidFill>
                  <a:srgbClr val="4E5557"/>
                </a:solidFill>
                <a:latin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panose="020B0604020202020204" pitchFamily="34" charset="0"/>
              </a:rPr>
              <a:t>ИЛИ НЕТ?</a:t>
            </a:r>
          </a:p>
        </p:txBody>
      </p:sp>
      <p:sp>
        <p:nvSpPr>
          <p:cNvPr id="20483" name="Text Box 5">
            <a:extLst>
              <a:ext uri="{FF2B5EF4-FFF2-40B4-BE49-F238E27FC236}">
                <a16:creationId xmlns:a16="http://schemas.microsoft.com/office/drawing/2014/main" xmlns="" id="{37A984D7-0086-A2E2-58E1-5819BFAD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001" y="1493311"/>
            <a:ext cx="921672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dirty="0">
                <a:latin typeface="Arial" panose="020B0604020202020204" pitchFamily="34" charset="0"/>
              </a:rPr>
              <a:t>В ежеквартальном рейтинге </a:t>
            </a:r>
            <a:r>
              <a:rPr lang="en-US" altLang="ru-RU" sz="1400" dirty="0">
                <a:latin typeface="Arial" panose="020B0604020202020204" pitchFamily="34" charset="0"/>
              </a:rPr>
              <a:t>G2's Europe Regional Grid Report for Low Code Development Platforms </a:t>
            </a:r>
            <a:br>
              <a:rPr lang="en-US" altLang="ru-RU" sz="1400" dirty="0">
                <a:latin typeface="Arial" panose="020B0604020202020204" pitchFamily="34" charset="0"/>
              </a:rPr>
            </a:br>
            <a:r>
              <a:rPr lang="ru-RU" altLang="ru-RU" sz="1400" dirty="0">
                <a:latin typeface="Arial" panose="020B0604020202020204" pitchFamily="34" charset="0"/>
              </a:rPr>
              <a:t>по оценкам пользователей </a:t>
            </a:r>
            <a:r>
              <a:rPr lang="ru-RU" altLang="ru-RU" sz="1400" b="1" dirty="0">
                <a:solidFill>
                  <a:schemeClr val="accent6"/>
                </a:solidFill>
                <a:latin typeface="Arial" panose="020B0604020202020204" pitchFamily="34" charset="0"/>
              </a:rPr>
              <a:t>Платформа 1</a:t>
            </a:r>
            <a:r>
              <a:rPr lang="en-US" altLang="ru-RU" sz="1400" b="1" dirty="0">
                <a:solidFill>
                  <a:schemeClr val="accent6"/>
                </a:solidFill>
                <a:latin typeface="Arial" panose="020B0604020202020204" pitchFamily="34" charset="0"/>
              </a:rPr>
              <a:t>C:Enterprise </a:t>
            </a:r>
            <a:r>
              <a:rPr lang="ru-RU" altLang="ru-RU" sz="1400" dirty="0">
                <a:latin typeface="Arial" panose="020B0604020202020204" pitchFamily="34" charset="0"/>
              </a:rPr>
              <a:t>получила статусы </a:t>
            </a:r>
            <a:r>
              <a:rPr lang="en-US" altLang="ru-RU" sz="1400" dirty="0">
                <a:latin typeface="Arial" panose="020B0604020202020204" pitchFamily="34" charset="0"/>
              </a:rPr>
              <a:t>High Performer Summer 2022 </a:t>
            </a:r>
            <a:r>
              <a:rPr lang="ru-RU" altLang="ru-RU" sz="1400" dirty="0">
                <a:latin typeface="Arial" panose="020B0604020202020204" pitchFamily="34" charset="0"/>
              </a:rPr>
              <a:t>и </a:t>
            </a:r>
            <a:r>
              <a:rPr lang="ru-RU" altLang="ru-RU" sz="1400" b="1" dirty="0">
                <a:solidFill>
                  <a:schemeClr val="accent6"/>
                </a:solidFill>
                <a:latin typeface="Arial" panose="020B0604020202020204" pitchFamily="34" charset="0"/>
              </a:rPr>
              <a:t>стала лидером сразу в 3х категориях</a:t>
            </a:r>
            <a:r>
              <a:rPr lang="ru-RU" altLang="ru-RU" sz="1400" dirty="0">
                <a:latin typeface="Arial" panose="020B0604020202020204" pitchFamily="34" charset="0"/>
              </a:rPr>
              <a:t> осеннего рейтинга.</a:t>
            </a:r>
            <a:endParaRPr lang="en-US" altLang="ru-RU" sz="1400" dirty="0">
              <a:latin typeface="Arial" panose="020B0604020202020204" pitchFamily="34" charset="0"/>
            </a:endParaRP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ED1A0F66-9037-45D1-9243-8F0DDC1BC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7</a:t>
            </a:fld>
            <a:endParaRPr lang="ru-RU" altLang="ru-RU" dirty="0">
              <a:solidFill>
                <a:srgbClr val="898989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6B93C8-ADC1-72A2-3021-A5F2045B0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148" y="2385337"/>
            <a:ext cx="5755399" cy="29869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0D54A0F-4BFB-FF96-4265-D65CB3004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08" y="2390961"/>
            <a:ext cx="3813246" cy="1852554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6C824DF4-CAB0-5140-3D24-5A5FD6179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000" y="4402811"/>
            <a:ext cx="3961579" cy="106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dirty="0">
                <a:latin typeface="Arial" panose="020B0604020202020204" pitchFamily="34" charset="0"/>
              </a:rPr>
              <a:t>Пользователи высоко оценили: </a:t>
            </a:r>
          </a:p>
          <a:p>
            <a:pPr marL="252000" indent="-216000">
              <a:spcBef>
                <a:spcPts val="30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latin typeface="Arial" panose="020B0604020202020204" pitchFamily="34" charset="0"/>
              </a:rPr>
              <a:t>Простоту использования</a:t>
            </a:r>
          </a:p>
          <a:p>
            <a:pPr marL="252000" indent="-216000">
              <a:spcBef>
                <a:spcPts val="30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latin typeface="Arial" panose="020B0604020202020204" pitchFamily="34" charset="0"/>
              </a:rPr>
              <a:t>Качество поддержки</a:t>
            </a:r>
          </a:p>
          <a:p>
            <a:pPr marL="252000" indent="-216000">
              <a:spcBef>
                <a:spcPts val="30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latin typeface="Arial" panose="020B0604020202020204" pitchFamily="34" charset="0"/>
              </a:rPr>
              <a:t>Лёгкость установки</a:t>
            </a:r>
            <a:endParaRPr lang="ru-RU" altLang="ru-RU" sz="11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3" t="4642" r="12155"/>
          <a:stretch/>
        </p:blipFill>
        <p:spPr>
          <a:xfrm>
            <a:off x="9488574" y="4464232"/>
            <a:ext cx="1080467" cy="1140630"/>
          </a:xfrm>
          <a:prstGeom prst="rect">
            <a:avLst/>
          </a:prstGeom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864000" y="720000"/>
            <a:ext cx="48534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В ОБЛАКЕ</a:t>
            </a:r>
            <a:r>
              <a:rPr lang="en-US" altLang="ru-RU" sz="2600" b="1" dirty="0">
                <a:solidFill>
                  <a:srgbClr val="4E5557"/>
                </a:solidFill>
                <a:latin typeface="Arial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2520" b="1" dirty="0">
                <a:solidFill>
                  <a:srgbClr val="4E5557"/>
                </a:solidFill>
                <a:latin typeface="Arial" charset="0"/>
              </a:rPr>
              <a:t/>
            </a:r>
            <a:br>
              <a:rPr lang="ru-RU" altLang="ru-RU" sz="2520" b="1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РАБОТАЕТ?</a:t>
            </a:r>
          </a:p>
        </p:txBody>
      </p:sp>
      <p:sp>
        <p:nvSpPr>
          <p:cNvPr id="13" name="Rectangle 85"/>
          <p:cNvSpPr>
            <a:spLocks noChangeArrowheads="1"/>
          </p:cNvSpPr>
          <p:nvPr/>
        </p:nvSpPr>
        <p:spPr bwMode="auto">
          <a:xfrm>
            <a:off x="1533516" y="1708074"/>
            <a:ext cx="4037789" cy="157184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1600">
                <a:solidFill>
                  <a:srgbClr val="006600"/>
                </a:solidFill>
                <a:latin typeface="Futura PT Demi" pitchFamily="34" charset="0"/>
              </a:defRPr>
            </a:lvl1pPr>
            <a:lvl2pPr marL="742950" indent="-285750">
              <a:defRPr sz="1600">
                <a:solidFill>
                  <a:srgbClr val="006600"/>
                </a:solidFill>
                <a:latin typeface="Futura PT Demi" pitchFamily="34" charset="0"/>
              </a:defRPr>
            </a:lvl2pPr>
            <a:lvl3pPr marL="11430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3pPr>
            <a:lvl4pPr marL="16002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4pPr>
            <a:lvl5pPr marL="2057400" indent="-228600">
              <a:defRPr sz="1600">
                <a:solidFill>
                  <a:srgbClr val="006600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CC0000"/>
              </a:buClr>
            </a:pPr>
            <a:r>
              <a:rPr lang="ru-RU" altLang="ru-RU" sz="1200" b="1" dirty="0">
                <a:solidFill>
                  <a:srgbClr val="F28104"/>
                </a:solidFill>
                <a:latin typeface="Arial" charset="0"/>
              </a:rPr>
              <a:t>Москва.</a:t>
            </a:r>
            <a:r>
              <a:rPr lang="ru-RU" altLang="ru-RU" sz="1200" dirty="0">
                <a:solidFill>
                  <a:srgbClr val="000000"/>
                </a:solidFill>
                <a:latin typeface="Arial" charset="0"/>
              </a:rPr>
              <a:t> Универсальная автоматизированная </a:t>
            </a:r>
            <a:r>
              <a:rPr lang="en-US" altLang="ru-RU" sz="12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altLang="ru-RU" sz="1200" dirty="0">
                <a:solidFill>
                  <a:srgbClr val="000000"/>
                </a:solidFill>
                <a:latin typeface="Arial" charset="0"/>
              </a:rPr>
            </a:br>
            <a:r>
              <a:rPr lang="ru-RU" altLang="ru-RU" sz="1200" dirty="0">
                <a:solidFill>
                  <a:srgbClr val="000000"/>
                </a:solidFill>
                <a:latin typeface="Arial" charset="0"/>
              </a:rPr>
              <a:t>система бюджетного учета. </a:t>
            </a:r>
          </a:p>
          <a:p>
            <a:pPr>
              <a:spcBef>
                <a:spcPts val="0"/>
              </a:spcBef>
              <a:buClr>
                <a:srgbClr val="CC0000"/>
              </a:buClr>
            </a:pPr>
            <a:r>
              <a:rPr lang="ru-RU" altLang="ru-RU" sz="1200" b="1" dirty="0">
                <a:solidFill>
                  <a:srgbClr val="F28104"/>
                </a:solidFill>
                <a:latin typeface="Arial" charset="0"/>
              </a:rPr>
              <a:t>2 </a:t>
            </a:r>
            <a:r>
              <a:rPr lang="en-US" altLang="ru-RU" sz="1200" b="1" dirty="0">
                <a:solidFill>
                  <a:srgbClr val="F28104"/>
                </a:solidFill>
                <a:latin typeface="Arial" charset="0"/>
              </a:rPr>
              <a:t>300 </a:t>
            </a:r>
            <a:r>
              <a:rPr lang="ru-RU" altLang="ru-RU" sz="1200" b="1" dirty="0">
                <a:solidFill>
                  <a:srgbClr val="F28104"/>
                </a:solidFill>
                <a:latin typeface="Arial" charset="0"/>
              </a:rPr>
              <a:t>учреждений.</a:t>
            </a:r>
          </a:p>
          <a:p>
            <a:pPr>
              <a:spcBef>
                <a:spcPts val="0"/>
              </a:spcBef>
              <a:buClr>
                <a:srgbClr val="CC0000"/>
              </a:buClr>
            </a:pPr>
            <a:r>
              <a:rPr lang="ru-RU" altLang="ru-RU" sz="1200" dirty="0">
                <a:solidFill>
                  <a:srgbClr val="000000"/>
                </a:solidFill>
                <a:latin typeface="Arial" charset="0"/>
              </a:rPr>
              <a:t>Данные по 3</a:t>
            </a:r>
            <a:r>
              <a:rPr lang="en-US" altLang="ru-RU" sz="1200" dirty="0">
                <a:solidFill>
                  <a:srgbClr val="000000"/>
                </a:solidFill>
                <a:latin typeface="Arial" charset="0"/>
              </a:rPr>
              <a:t>5</a:t>
            </a:r>
            <a:r>
              <a:rPr lang="ru-RU" altLang="ru-RU" sz="1200" dirty="0">
                <a:solidFill>
                  <a:srgbClr val="000000"/>
                </a:solidFill>
                <a:latin typeface="Arial" charset="0"/>
              </a:rPr>
              <a:t>0 000 сотрудникам.</a:t>
            </a:r>
          </a:p>
          <a:p>
            <a:pPr>
              <a:spcBef>
                <a:spcPts val="0"/>
              </a:spcBef>
              <a:buClr>
                <a:srgbClr val="CC0000"/>
              </a:buClr>
            </a:pPr>
            <a:r>
              <a:rPr lang="ru-RU" altLang="ru-RU" sz="1200" b="1" dirty="0">
                <a:solidFill>
                  <a:srgbClr val="F28104"/>
                </a:solidFill>
                <a:latin typeface="Arial" charset="0"/>
              </a:rPr>
              <a:t>1</a:t>
            </a:r>
            <a:r>
              <a:rPr lang="en-US" altLang="ru-RU" sz="1200" b="1" dirty="0">
                <a:solidFill>
                  <a:srgbClr val="F28104"/>
                </a:solidFill>
                <a:latin typeface="Arial" charset="0"/>
              </a:rPr>
              <a:t>8</a:t>
            </a:r>
            <a:r>
              <a:rPr lang="ru-RU" altLang="ru-RU" sz="1200" b="1" dirty="0">
                <a:solidFill>
                  <a:srgbClr val="F28104"/>
                </a:solidFill>
                <a:latin typeface="Arial" charset="0"/>
              </a:rPr>
              <a:t> 000 пользователей.</a:t>
            </a:r>
          </a:p>
          <a:p>
            <a:pPr>
              <a:spcBef>
                <a:spcPts val="0"/>
              </a:spcBef>
              <a:buClr>
                <a:srgbClr val="CC0000"/>
              </a:buClr>
            </a:pPr>
            <a:r>
              <a:rPr lang="ru-RU" altLang="ru-RU" sz="1200" dirty="0">
                <a:solidFill>
                  <a:srgbClr val="000000"/>
                </a:solidFill>
                <a:latin typeface="Arial" charset="0"/>
              </a:rPr>
              <a:t>Снижение стоимости сопровождения в 10 раз.</a:t>
            </a:r>
          </a:p>
          <a:p>
            <a:pPr>
              <a:spcBef>
                <a:spcPts val="0"/>
              </a:spcBef>
              <a:buClr>
                <a:srgbClr val="CC0000"/>
              </a:buClr>
            </a:pPr>
            <a:r>
              <a:rPr lang="ru-RU" altLang="ru-RU" sz="1200" b="1" dirty="0">
                <a:solidFill>
                  <a:srgbClr val="F28104"/>
                </a:solidFill>
                <a:latin typeface="Arial" charset="0"/>
              </a:rPr>
              <a:t>Более 1 млрд. руб. в год экономии </a:t>
            </a:r>
            <a:r>
              <a:rPr lang="en-US" altLang="ru-RU" sz="1200" b="1" dirty="0">
                <a:solidFill>
                  <a:srgbClr val="F28104"/>
                </a:solidFill>
                <a:latin typeface="Arial" charset="0"/>
              </a:rPr>
              <a:t/>
            </a:r>
            <a:br>
              <a:rPr lang="en-US" altLang="ru-RU" sz="1200" b="1" dirty="0">
                <a:solidFill>
                  <a:srgbClr val="F28104"/>
                </a:solidFill>
                <a:latin typeface="Arial" charset="0"/>
              </a:rPr>
            </a:br>
            <a:r>
              <a:rPr lang="en-US" altLang="ru-RU" sz="12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ru-RU" altLang="ru-RU" sz="1200" dirty="0">
                <a:solidFill>
                  <a:srgbClr val="000000"/>
                </a:solidFill>
                <a:latin typeface="Arial" charset="0"/>
              </a:rPr>
              <a:t>по расчетам ДИТ Москвы</a:t>
            </a:r>
            <a:r>
              <a:rPr lang="en-US" altLang="ru-RU" sz="12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ru-RU" altLang="ru-RU" sz="1200" dirty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533516" y="3456111"/>
            <a:ext cx="4037789" cy="88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 indent="-3175"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 marL="0" indent="0">
              <a:spcBef>
                <a:spcPts val="378"/>
              </a:spcBef>
              <a:buNone/>
            </a:pPr>
            <a:r>
              <a:rPr lang="ru-RU" altLang="ru-RU" sz="1200" b="1" dirty="0">
                <a:solidFill>
                  <a:srgbClr val="F28104"/>
                </a:solidFill>
                <a:latin typeface="Arial" charset="0"/>
              </a:rPr>
              <a:t>Санкт-Петербург.</a:t>
            </a:r>
            <a:r>
              <a:rPr lang="ru-RU" altLang="ru-RU" sz="1200" dirty="0">
                <a:solidFill>
                  <a:srgbClr val="000000"/>
                </a:solidFill>
                <a:latin typeface="Arial" charset="0"/>
              </a:rPr>
              <a:t> Единая информационно-аналитическая система бюджетного (бухгалтерского) учета.</a:t>
            </a:r>
          </a:p>
          <a:p>
            <a:pPr marL="0" indent="0">
              <a:spcBef>
                <a:spcPts val="378"/>
              </a:spcBef>
              <a:buNone/>
            </a:pPr>
            <a:r>
              <a:rPr lang="ru-RU" altLang="ru-RU" sz="1200" b="1" dirty="0">
                <a:solidFill>
                  <a:srgbClr val="F28104"/>
                </a:solidFill>
                <a:latin typeface="Arial" charset="0"/>
              </a:rPr>
              <a:t>2 886 учреждений.</a:t>
            </a:r>
            <a:endParaRPr lang="ru-RU" altLang="ru-RU" sz="1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" name="Picture 2" descr="ÐÐ°ÑÑÐ¸Ð½ÐºÐ¸ Ð¿Ð¾ Ð·Ð°Ð¿ÑÐ¾ÑÑ Ð³ÐµÑÐ± ÑÐ°Ð½ÐºÑ-Ð¿ÐµÑÐµÑÐ±ÑÑÐ³Ð°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73" y="3528000"/>
            <a:ext cx="502091" cy="50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upload.wikimedia.org/wikipedia/commons/thumb/b/bb/Coat_of_Arms_of_Moscow.svg/1008px-Coat_of_Arms_of_Moscow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18" y="1799927"/>
            <a:ext cx="396600" cy="47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533516" y="4536231"/>
            <a:ext cx="4037789" cy="111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itchFamily="34" charset="0"/>
              </a:defRPr>
            </a:lvl9pPr>
          </a:lstStyle>
          <a:p>
            <a:pPr>
              <a:spcBef>
                <a:spcPts val="378"/>
              </a:spcBef>
              <a:buNone/>
            </a:pPr>
            <a:r>
              <a:rPr lang="ru-RU" altLang="ru-RU" sz="1200" b="1" dirty="0">
                <a:solidFill>
                  <a:srgbClr val="F28104"/>
                </a:solidFill>
                <a:latin typeface="Arial" charset="0"/>
              </a:rPr>
              <a:t>Иркутская область. </a:t>
            </a:r>
            <a:r>
              <a:rPr lang="ru-RU" altLang="ru-RU" sz="1200" dirty="0">
                <a:solidFill>
                  <a:srgbClr val="000000"/>
                </a:solidFill>
                <a:latin typeface="Arial" charset="0"/>
              </a:rPr>
              <a:t>АИС управления ФХД исполнительных органов государственной власти </a:t>
            </a:r>
            <a:r>
              <a:rPr lang="en-US" altLang="ru-RU" sz="12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altLang="ru-RU" sz="1200" dirty="0">
                <a:solidFill>
                  <a:srgbClr val="000000"/>
                </a:solidFill>
                <a:latin typeface="Arial" charset="0"/>
              </a:rPr>
            </a:br>
            <a:r>
              <a:rPr lang="ru-RU" altLang="ru-RU" sz="1200" dirty="0">
                <a:solidFill>
                  <a:srgbClr val="000000"/>
                </a:solidFill>
                <a:latin typeface="Arial" charset="0"/>
              </a:rPr>
              <a:t>и гос. учреждений области </a:t>
            </a:r>
          </a:p>
          <a:p>
            <a:pPr>
              <a:spcBef>
                <a:spcPts val="378"/>
              </a:spcBef>
              <a:buNone/>
            </a:pPr>
            <a:r>
              <a:rPr lang="ru-RU" altLang="ru-RU" sz="1200" b="1" dirty="0">
                <a:solidFill>
                  <a:srgbClr val="F28104"/>
                </a:solidFill>
                <a:latin typeface="Arial" charset="0"/>
              </a:rPr>
              <a:t>650 учреждений.</a:t>
            </a:r>
          </a:p>
          <a:p>
            <a:pPr>
              <a:spcBef>
                <a:spcPts val="378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" charset="0"/>
              </a:rPr>
              <a:t>4 000 пользователей.</a:t>
            </a:r>
          </a:p>
        </p:txBody>
      </p:sp>
      <p:pic>
        <p:nvPicPr>
          <p:cNvPr id="18" name="Picture 13" descr="Картинки по запросу герб иркутской област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04" y="4644000"/>
            <a:ext cx="428429" cy="53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46" y="1885070"/>
            <a:ext cx="1384147" cy="3529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632452" y="1799927"/>
            <a:ext cx="2310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НоваПродукт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АГ», 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АРМ, 1С:ФРЕШ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617" y="2391154"/>
            <a:ext cx="1104005" cy="79044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632452" y="2524764"/>
            <a:ext cx="3001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«СТАВПРИЦЕП-ИНВЕСТ»,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АРМ, 1С:ФРЕШ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73" y="3340828"/>
            <a:ext cx="1267292" cy="354842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632452" y="3216373"/>
            <a:ext cx="3080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«ТД «РУССКАЯ ЯРМАРКА», 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АРМ, 1С:ФРЕШ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617" y="3885428"/>
            <a:ext cx="1104005" cy="739363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7632452" y="3993499"/>
            <a:ext cx="32313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«ДЕУСКРАФТДЕВ», 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АРМ, 1С:ГРМ</a:t>
            </a: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xmlns="" id="{48AF9D0D-A55E-47DD-1F06-1DED0AD6C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7546" y="5103584"/>
            <a:ext cx="32313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1" hangingPunct="1">
              <a:spcBef>
                <a:spcPts val="756"/>
              </a:spcBef>
              <a:buClr>
                <a:srgbClr val="5F5F5F"/>
              </a:buClr>
              <a:buSzPct val="100000"/>
              <a:defRPr sz="1323" b="1">
                <a:solidFill>
                  <a:srgbClr val="F28104"/>
                </a:solidFill>
                <a:latin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/>
            <a:r>
              <a:rPr lang="ru-RU" altLang="ru-RU" sz="1600" dirty="0">
                <a:solidFill>
                  <a:srgbClr val="FFCC00"/>
                </a:solidFill>
              </a:rPr>
              <a:t>1С:</a:t>
            </a:r>
            <a:r>
              <a:rPr lang="en-US" altLang="ru-RU" sz="1600" dirty="0">
                <a:solidFill>
                  <a:srgbClr val="FFCC00"/>
                </a:solidFill>
              </a:rPr>
              <a:t>ERP </a:t>
            </a:r>
            <a:r>
              <a:rPr lang="ru-RU" altLang="ru-RU" sz="1600" dirty="0">
                <a:solidFill>
                  <a:srgbClr val="FFCC00"/>
                </a:solidFill>
              </a:rPr>
              <a:t>в</a:t>
            </a:r>
            <a:r>
              <a:rPr lang="en-US" altLang="ru-RU" sz="1600" dirty="0">
                <a:solidFill>
                  <a:srgbClr val="FFCC00"/>
                </a:solidFill>
              </a:rPr>
              <a:t> </a:t>
            </a:r>
            <a:r>
              <a:rPr lang="ru-RU" altLang="ru-RU" sz="1600" dirty="0">
                <a:solidFill>
                  <a:srgbClr val="FFCC00"/>
                </a:solidFill>
              </a:rPr>
              <a:t>1С:ФРЕШ </a:t>
            </a:r>
            <a:br>
              <a:rPr lang="ru-RU" altLang="ru-RU" sz="1600" dirty="0">
                <a:solidFill>
                  <a:srgbClr val="FFCC00"/>
                </a:solidFill>
              </a:rPr>
            </a:br>
            <a:r>
              <a:rPr lang="ru-RU" altLang="ru-RU" sz="1600" dirty="0">
                <a:solidFill>
                  <a:srgbClr val="FFCC00"/>
                </a:solidFill>
              </a:rPr>
              <a:t>первые 6 месяцев бесплатно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xmlns="" id="{1995A58C-1421-4667-9E43-CBEE3CECF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000" y="720000"/>
            <a:ext cx="467212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b="1" dirty="0">
                <a:solidFill>
                  <a:schemeClr val="bg1"/>
                </a:solidFill>
                <a:latin typeface="Arial" charset="0"/>
              </a:rPr>
              <a:t>1С:ERP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ru-RU" sz="2600" b="1" dirty="0">
                <a:solidFill>
                  <a:schemeClr val="bg1"/>
                </a:solidFill>
                <a:latin typeface="Arial" charset="0"/>
              </a:rPr>
              <a:t> SAAS</a:t>
            </a:r>
            <a:endParaRPr lang="ru-RU" altLang="ru-RU" sz="2600" b="1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ru-RU" altLang="ru-RU" sz="2000" b="1" dirty="0">
                <a:solidFill>
                  <a:srgbClr val="FFCC00"/>
                </a:solidFill>
                <a:latin typeface="Arial" charset="0"/>
              </a:rPr>
              <a:t>В ОБЛАКАХ 1С</a:t>
            </a:r>
          </a:p>
        </p:txBody>
      </p:sp>
      <p:sp>
        <p:nvSpPr>
          <p:cNvPr id="22" name="Номер слайда 5">
            <a:extLst>
              <a:ext uri="{FF2B5EF4-FFF2-40B4-BE49-F238E27FC236}">
                <a16:creationId xmlns:a16="http://schemas.microsoft.com/office/drawing/2014/main" xmlns="" id="{798D09F0-C428-4AC7-852B-26314B6E3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8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7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864000" y="720000"/>
            <a:ext cx="7846213" cy="8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2600" b="1" dirty="0">
                <a:solidFill>
                  <a:srgbClr val="4E5557"/>
                </a:solidFill>
                <a:latin typeface="Arial" charset="0"/>
              </a:rPr>
              <a:t>П</a:t>
            </a:r>
            <a:r>
              <a:rPr lang="ru-RU" altLang="ru-RU" sz="2600" b="1" dirty="0">
                <a:solidFill>
                  <a:srgbClr val="4E5557"/>
                </a:solidFill>
                <a:latin typeface="Arial" charset="0"/>
              </a:rPr>
              <a:t>РОИЗВОДИТЕЛЬНОСТЬ –</a:t>
            </a:r>
            <a:r>
              <a:rPr lang="ru-RU" altLang="ru-RU" sz="2520" b="1" dirty="0">
                <a:solidFill>
                  <a:srgbClr val="4E5557"/>
                </a:solidFill>
                <a:latin typeface="Arial" charset="0"/>
              </a:rPr>
              <a:t> </a:t>
            </a:r>
            <a:br>
              <a:rPr lang="ru-RU" altLang="ru-RU" sz="2520" b="1" dirty="0">
                <a:solidFill>
                  <a:srgbClr val="4E5557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868D90"/>
                </a:solidFill>
                <a:latin typeface="Arial" charset="0"/>
              </a:rPr>
              <a:t>ПОТЯНЕТ?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980000" y="1799927"/>
            <a:ext cx="858837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780"/>
              </a:spcBef>
            </a:pPr>
            <a:r>
              <a:rPr lang="ru-RU" altLang="ru-RU" sz="1400" b="1" dirty="0">
                <a:solidFill>
                  <a:srgbClr val="000000"/>
                </a:solidFill>
                <a:latin typeface="Arial" charset="0"/>
              </a:rPr>
              <a:t>Почта России.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150 000 рабочих мест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.</a:t>
            </a:r>
            <a:r>
              <a:rPr lang="ru-RU" altLang="ru-RU" sz="1400" dirty="0">
                <a:solidFill>
                  <a:srgbClr val="E6B500"/>
                </a:solidFill>
                <a:latin typeface="Arial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Единая методология учета, управление запасами, закупками, недвижимостью и автотранспортом. Документооборот в аппарате управления, 86 филиалах и 1000 структурных подразделениях.</a:t>
            </a:r>
            <a:endParaRPr lang="en-US" altLang="ru-RU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980000" y="2592015"/>
            <a:ext cx="85883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780"/>
              </a:spcBef>
            </a:pPr>
            <a:r>
              <a:rPr lang="en-US" altLang="ru-RU" sz="1400" b="1" dirty="0" err="1">
                <a:solidFill>
                  <a:srgbClr val="000000"/>
                </a:solidFill>
                <a:latin typeface="Arial" charset="0"/>
              </a:rPr>
              <a:t>Трансмашхолдинг</a:t>
            </a:r>
            <a:r>
              <a:rPr lang="en-US" altLang="ru-RU" sz="1400" b="1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40 000 автоматизированных рабочих мест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. ERP, MES, CPM, WMS, ECM,</a:t>
            </a:r>
            <a:r>
              <a:rPr lang="en-US" altLang="ru-RU" sz="1400" dirty="0">
                <a:solidFill>
                  <a:srgbClr val="000000"/>
                </a:solidFill>
                <a:latin typeface="Arial" charset="0"/>
              </a:rPr>
              <a:t> HRM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, ITIL. Есть предприятия с </a:t>
            </a: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более 5000 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зарегистрированными пользователями </a:t>
            </a:r>
            <a:r>
              <a:rPr lang="en-US" altLang="ru-RU" sz="1400" dirty="0">
                <a:solidFill>
                  <a:srgbClr val="000000"/>
                </a:solidFill>
                <a:latin typeface="Arial" charset="0"/>
              </a:rPr>
              <a:t>ERP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.</a:t>
            </a:r>
            <a:endParaRPr lang="en-US" altLang="ru-RU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980000" y="3168079"/>
            <a:ext cx="858837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780"/>
              </a:spcBef>
            </a:pPr>
            <a:r>
              <a:rPr lang="ru-RU" altLang="ru-RU" sz="1400" b="1" dirty="0">
                <a:solidFill>
                  <a:srgbClr val="000000"/>
                </a:solidFill>
                <a:latin typeface="Arial" charset="0"/>
              </a:rPr>
              <a:t>Государственная корпорация «</a:t>
            </a:r>
            <a:r>
              <a:rPr lang="ru-RU" altLang="ru-RU" sz="1400" b="1" dirty="0" err="1">
                <a:solidFill>
                  <a:srgbClr val="000000"/>
                </a:solidFill>
                <a:latin typeface="Arial" charset="0"/>
              </a:rPr>
              <a:t>Ростех</a:t>
            </a:r>
            <a:r>
              <a:rPr lang="ru-RU" altLang="ru-RU" sz="1400" b="1" dirty="0">
                <a:solidFill>
                  <a:srgbClr val="000000"/>
                </a:solidFill>
                <a:latin typeface="Arial" charset="0"/>
              </a:rPr>
              <a:t>». </a:t>
            </a: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30 000 пользователей. Централизованная система 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управления финансами и закупками </a:t>
            </a: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700 организаций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, управления </a:t>
            </a:r>
            <a:r>
              <a:rPr lang="ru-RU" altLang="ru-RU" sz="1400" dirty="0" err="1">
                <a:solidFill>
                  <a:srgbClr val="000000"/>
                </a:solidFill>
                <a:latin typeface="Arial" charset="0"/>
              </a:rPr>
              <a:t>инвестпроектами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 и активами, производственной безопасности и охраны труда. Ежедневно </a:t>
            </a: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онлайн 7000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 пользователей. </a:t>
            </a: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36 ТБ 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данных.</a:t>
            </a:r>
            <a:endParaRPr lang="en-US" altLang="ru-RU" sz="1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1510" name="Picture 6" descr="Лого_почта Ро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16" y="1970516"/>
            <a:ext cx="816360" cy="39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лого-трансмашхолди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16" y="2669142"/>
            <a:ext cx="816360" cy="36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71" y="3377125"/>
            <a:ext cx="436050" cy="53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1980000" y="4176191"/>
            <a:ext cx="85879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780"/>
              </a:spcBef>
            </a:pPr>
            <a:r>
              <a:rPr lang="ru-RU" altLang="ru-RU" sz="1400" b="1" dirty="0">
                <a:solidFill>
                  <a:srgbClr val="000000"/>
                </a:solidFill>
                <a:latin typeface="Arial" charset="0"/>
              </a:rPr>
              <a:t>Билайн. 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Более </a:t>
            </a: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9 000 пользователей 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в одной базе, все розничные процессы, более </a:t>
            </a: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2 000 торговых точек 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от Калининграда до Камчатки. Доступность системы </a:t>
            </a:r>
            <a:r>
              <a:rPr lang="ru-RU" altLang="ru-RU" sz="1400" b="1" dirty="0">
                <a:solidFill>
                  <a:srgbClr val="F28104"/>
                </a:solidFill>
                <a:latin typeface="Arial" charset="0"/>
              </a:rPr>
              <a:t>99.99%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.</a:t>
            </a:r>
            <a:endParaRPr lang="en-US" altLang="ru-RU" sz="1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1514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70" y="4227208"/>
            <a:ext cx="506053" cy="42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Text Box 9"/>
          <p:cNvSpPr txBox="1">
            <a:spLocks noChangeArrowheads="1"/>
          </p:cNvSpPr>
          <p:nvPr/>
        </p:nvSpPr>
        <p:spPr bwMode="auto">
          <a:xfrm>
            <a:off x="862111" y="4955453"/>
            <a:ext cx="881172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780"/>
              </a:spcBef>
            </a:pPr>
            <a:r>
              <a:rPr lang="ru-RU" altLang="ru-RU" sz="1400" b="1" dirty="0">
                <a:solidFill>
                  <a:srgbClr val="000000"/>
                </a:solidFill>
                <a:latin typeface="Arial" charset="0"/>
              </a:rPr>
              <a:t>Центры корпоративной технологической поддержки (ЦКТП). </a:t>
            </a: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Фирма «1С» оказывает услуги </a:t>
            </a:r>
            <a:r>
              <a:rPr lang="en-US" altLang="ru-RU" sz="14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altLang="ru-RU" sz="1400" dirty="0">
                <a:solidFill>
                  <a:srgbClr val="000000"/>
                </a:solidFill>
                <a:latin typeface="Arial" charset="0"/>
              </a:rPr>
            </a:br>
            <a:r>
              <a:rPr lang="ru-RU" altLang="ru-RU" sz="1400" dirty="0">
                <a:solidFill>
                  <a:srgbClr val="000000"/>
                </a:solidFill>
                <a:latin typeface="Arial" charset="0"/>
              </a:rPr>
              <a:t>по технологическому курированию проектов внедрения и поддержки корпоративных информационных систем на платформе «1С:Предприятие 8».</a:t>
            </a:r>
            <a:endParaRPr lang="en-US" altLang="ru-RU" sz="1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1516" name="Рисунок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337" y="5119242"/>
            <a:ext cx="890038" cy="49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F57BB64F-072C-4459-99D9-F716D0152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772" y="6048399"/>
            <a:ext cx="890038" cy="3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12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936043" indent="-36001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440066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2016092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592118" indent="-2880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3168145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744171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4320197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4896223" indent="-288013" algn="l" defTabSz="1151961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403D6435-439E-4DEF-9161-0C0528030914}" type="slidenum">
              <a:rPr lang="ru-RU" altLang="ru-RU" smtClean="0">
                <a:solidFill>
                  <a:srgbClr val="898989"/>
                </a:solidFill>
              </a:rPr>
              <a:pPr/>
              <a:t>9</a:t>
            </a:fld>
            <a:endParaRPr lang="ru-RU" altLang="ru-RU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1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Презентация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</Template>
  <TotalTime>5036</TotalTime>
  <Words>4537</Words>
  <Application>Microsoft Office PowerPoint</Application>
  <PresentationFormat>Произвольный</PresentationFormat>
  <Paragraphs>673</Paragraphs>
  <Slides>28</Slides>
  <Notes>28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3_Презентация1</vt:lpstr>
      <vt:lpstr>Chart</vt:lpstr>
      <vt:lpstr>Как пересесть  на российскую ERP и включить цифровой форсаж?  Вопросы и ответы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ЛИНУКСЕ РАБОТАЕТ? 1С:ERP на СУБД PostgreSQL</vt:lpstr>
      <vt:lpstr>КАКОЕ ОБОРУДОВАНИЕ используют на практике, есть бенчмаркинг?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 Не на все вопросы ответил? - не все слайды успел показать  Спрашивайте сегодня, пишите в почту – обязательно ответим!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 Дмитрий</dc:creator>
  <cp:lastModifiedBy>Нестеров</cp:lastModifiedBy>
  <cp:revision>648</cp:revision>
  <dcterms:created xsi:type="dcterms:W3CDTF">2016-01-19T10:15:57Z</dcterms:created>
  <dcterms:modified xsi:type="dcterms:W3CDTF">2023-01-25T08:04:43Z</dcterms:modified>
</cp:coreProperties>
</file>